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66" r:id="rId3"/>
    <p:sldId id="264" r:id="rId4"/>
    <p:sldId id="263" r:id="rId5"/>
    <p:sldId id="265" r:id="rId6"/>
    <p:sldId id="259" r:id="rId7"/>
    <p:sldId id="257" r:id="rId8"/>
    <p:sldId id="258" r:id="rId9"/>
    <p:sldId id="260" r:id="rId10"/>
    <p:sldId id="262" r:id="rId11"/>
    <p:sldId id="261" r:id="rId12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48" y="-1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B0DFBA82-F591-4D91-A570-832F63C5696A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F632204C-1FCB-49E9-ABE6-AD7870049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94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2D3F-BA96-4CB0-A5DE-730E5B1AD6D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A8B-0473-416E-B9EC-2400C429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4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2D3F-BA96-4CB0-A5DE-730E5B1AD6D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A8B-0473-416E-B9EC-2400C429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6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2D3F-BA96-4CB0-A5DE-730E5B1AD6D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A8B-0473-416E-B9EC-2400C429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61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2D3F-BA96-4CB0-A5DE-730E5B1AD6D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A8B-0473-416E-B9EC-2400C42950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336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2D3F-BA96-4CB0-A5DE-730E5B1AD6D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A8B-0473-416E-B9EC-2400C429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99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2D3F-BA96-4CB0-A5DE-730E5B1AD6D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A8B-0473-416E-B9EC-2400C429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29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2D3F-BA96-4CB0-A5DE-730E5B1AD6D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A8B-0473-416E-B9EC-2400C429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1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2D3F-BA96-4CB0-A5DE-730E5B1AD6D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A8B-0473-416E-B9EC-2400C429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20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2D3F-BA96-4CB0-A5DE-730E5B1AD6D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A8B-0473-416E-B9EC-2400C429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4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2D3F-BA96-4CB0-A5DE-730E5B1AD6D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A8B-0473-416E-B9EC-2400C429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5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2D3F-BA96-4CB0-A5DE-730E5B1AD6D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A8B-0473-416E-B9EC-2400C429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6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2D3F-BA96-4CB0-A5DE-730E5B1AD6D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A8B-0473-416E-B9EC-2400C429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8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2D3F-BA96-4CB0-A5DE-730E5B1AD6D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A8B-0473-416E-B9EC-2400C429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3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2D3F-BA96-4CB0-A5DE-730E5B1AD6D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A8B-0473-416E-B9EC-2400C429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3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2D3F-BA96-4CB0-A5DE-730E5B1AD6D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A8B-0473-416E-B9EC-2400C429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8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2D3F-BA96-4CB0-A5DE-730E5B1AD6D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A8B-0473-416E-B9EC-2400C429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2D3F-BA96-4CB0-A5DE-730E5B1AD6D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8A8B-0473-416E-B9EC-2400C429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4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3812D3F-BA96-4CB0-A5DE-730E5B1AD6D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48A8B-0473-416E-B9EC-2400C429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972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jihaygogo-s1/a-marxist-reading-of-george-orwells-1984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Critical Lenses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Literary Lenses through which we discover deeper meaning</a:t>
            </a:r>
          </a:p>
        </p:txBody>
      </p:sp>
    </p:spTree>
    <p:extLst>
      <p:ext uri="{BB962C8B-B14F-4D97-AF65-F5344CB8AC3E}">
        <p14:creationId xmlns:p14="http://schemas.microsoft.com/office/powerpoint/2010/main" val="3525432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a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Historical/Biographical</a:t>
            </a:r>
            <a:r>
              <a:rPr lang="en-US" dirty="0"/>
              <a:t> Perspective: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Definition:</a:t>
            </a:r>
            <a:r>
              <a:rPr lang="en-US" dirty="0"/>
              <a:t> Sees a work as a reflection of an author’s life and times, focusing on a text's contextual significance. This would include information about the author, his or her historical moment, or the systems of meaning available at the time of writing.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1. Research the author’s life and relate the information to the text. Why did the author write it?  What is the author’s worldview?</a:t>
            </a:r>
          </a:p>
          <a:p>
            <a:pPr marL="0" indent="0">
              <a:buNone/>
            </a:pPr>
            <a:r>
              <a:rPr lang="en-US" dirty="0"/>
              <a:t>2. What is the political/economical, and sociological context of the time? Relate this to the work.</a:t>
            </a:r>
          </a:p>
          <a:p>
            <a:pPr marL="0" indent="0">
              <a:buNone/>
            </a:pPr>
            <a:r>
              <a:rPr lang="en-US" dirty="0"/>
              <a:t>3. If the author is writing on a debatable issue does he or she give proper consideration to all sides of the debate? Does he or she seem to have a bias?</a:t>
            </a:r>
            <a:br>
              <a:rPr lang="en-US" dirty="0"/>
            </a:br>
            <a:r>
              <a:rPr lang="en-US" dirty="0"/>
              <a:t>4. Upon reading the text, how has your view on the given historical event changed?</a:t>
            </a:r>
          </a:p>
        </p:txBody>
      </p:sp>
    </p:spTree>
    <p:extLst>
      <p:ext uri="{BB962C8B-B14F-4D97-AF65-F5344CB8AC3E}">
        <p14:creationId xmlns:p14="http://schemas.microsoft.com/office/powerpoint/2010/main" val="34930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a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Reader Response </a:t>
            </a:r>
            <a:r>
              <a:rPr lang="en-US" dirty="0"/>
              <a:t>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Definition:</a:t>
            </a:r>
            <a:r>
              <a:rPr lang="en-US" dirty="0"/>
              <a:t> Reading a text for personal meaning-how do you, as reader, </a:t>
            </a:r>
            <a:r>
              <a:rPr lang="en-US" i="1" dirty="0"/>
              <a:t>experience</a:t>
            </a:r>
            <a:r>
              <a:rPr lang="en-US" dirty="0"/>
              <a:t> the text? No two people experience a text in exactly the same way.</a:t>
            </a:r>
            <a:br>
              <a:rPr lang="en-US" dirty="0"/>
            </a:br>
            <a:endParaRPr lang="en-US" dirty="0"/>
          </a:p>
          <a:p>
            <a:r>
              <a:rPr lang="en-US" dirty="0"/>
              <a:t>1. In what ways is the text familiar to your life? Think of events in the story, the types of characters, or the setting… Can you relate to it on a personal level?</a:t>
            </a:r>
            <a:br>
              <a:rPr lang="en-US" dirty="0"/>
            </a:br>
            <a:r>
              <a:rPr lang="en-US" dirty="0"/>
              <a:t>2. In what ways is the text different than your life?</a:t>
            </a:r>
            <a:br>
              <a:rPr lang="en-US" dirty="0"/>
            </a:br>
            <a:r>
              <a:rPr lang="en-US" dirty="0"/>
              <a:t>3. How did the text affect you?</a:t>
            </a:r>
            <a:br>
              <a:rPr lang="en-US" dirty="0"/>
            </a:br>
            <a:r>
              <a:rPr lang="en-US" dirty="0"/>
              <a:t>4. How has the text increased your interest in the subject matter?</a:t>
            </a:r>
            <a:br>
              <a:rPr lang="en-US" dirty="0"/>
            </a:br>
            <a:r>
              <a:rPr lang="en-US" dirty="0"/>
              <a:t>5. How has the text changed your worldview?</a:t>
            </a:r>
          </a:p>
        </p:txBody>
      </p:sp>
    </p:spTree>
    <p:extLst>
      <p:ext uri="{BB962C8B-B14F-4D97-AF65-F5344CB8AC3E}">
        <p14:creationId xmlns:p14="http://schemas.microsoft.com/office/powerpoint/2010/main" val="306929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C5CF9-9F60-4C26-A14B-41352764A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39009" cy="1162722"/>
          </a:xfrm>
        </p:spPr>
        <p:txBody>
          <a:bodyPr/>
          <a:lstStyle/>
          <a:p>
            <a:r>
              <a:rPr lang="en-US" dirty="0"/>
              <a:t>See the world through a different lens.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D4E2AC-E847-4959-BBBB-9E6A8F16C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80" t="21908" r="62935" b="8142"/>
          <a:stretch/>
        </p:blipFill>
        <p:spPr>
          <a:xfrm>
            <a:off x="1706880" y="1756259"/>
            <a:ext cx="7426960" cy="500183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48412FF-56D7-4CB4-AF1A-CD9AD3881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0" t="21908" r="62935" b="8142"/>
          <a:stretch/>
        </p:blipFill>
        <p:spPr>
          <a:xfrm>
            <a:off x="1737360" y="1756259"/>
            <a:ext cx="7426960" cy="500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a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Pre-Critical</a:t>
            </a:r>
            <a:r>
              <a:rPr lang="en-US" dirty="0"/>
              <a:t>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Definition</a:t>
            </a:r>
            <a:r>
              <a:rPr lang="en-US" dirty="0"/>
              <a:t>: These are the basic factual elements on which all readers agree-they are the non-negotiables…This is NOT a theory of critical thinking-it’s the basic groundwork that must be done BEFORE any theory (critical lens) can be applied.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1. What happened? (Plot)</a:t>
            </a:r>
          </a:p>
          <a:p>
            <a:r>
              <a:rPr lang="en-US" dirty="0"/>
              <a:t>2. Where did it happen? (Setting)</a:t>
            </a:r>
          </a:p>
          <a:p>
            <a:r>
              <a:rPr lang="en-US" dirty="0"/>
              <a:t>3. Who is involved? (Characters)</a:t>
            </a:r>
          </a:p>
          <a:p>
            <a:r>
              <a:rPr lang="en-US" dirty="0"/>
              <a:t>4. What is the tone? Atmosphere?, etc.</a:t>
            </a:r>
          </a:p>
        </p:txBody>
      </p:sp>
    </p:spTree>
    <p:extLst>
      <p:ext uri="{BB962C8B-B14F-4D97-AF65-F5344CB8AC3E}">
        <p14:creationId xmlns:p14="http://schemas.microsoft.com/office/powerpoint/2010/main" val="28611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a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Formalist</a:t>
            </a:r>
            <a:r>
              <a:rPr lang="en-US" dirty="0"/>
              <a:t> perspective: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Definition</a:t>
            </a:r>
            <a:r>
              <a:rPr lang="en-US" dirty="0"/>
              <a:t>: Focusing on a text itself (its form, complexity). Identifies the various literary and rhetorical devices to understand the text.</a:t>
            </a:r>
          </a:p>
          <a:p>
            <a:r>
              <a:rPr lang="en-US" dirty="0"/>
              <a:t>Questions:</a:t>
            </a:r>
            <a:br>
              <a:rPr lang="en-US" dirty="0"/>
            </a:br>
            <a:r>
              <a:rPr lang="en-US" dirty="0"/>
              <a:t>1. How does the author use these types of devices to add meaning and richness to the work?</a:t>
            </a:r>
          </a:p>
          <a:p>
            <a:r>
              <a:rPr lang="en-US" dirty="0"/>
              <a:t>2. What types of symbolism are in the text?</a:t>
            </a:r>
            <a:br>
              <a:rPr lang="en-US" dirty="0"/>
            </a:br>
            <a:r>
              <a:rPr lang="en-US" dirty="0"/>
              <a:t>3. What themes recur throughout the text?</a:t>
            </a:r>
          </a:p>
          <a:p>
            <a:r>
              <a:rPr lang="en-US" dirty="0"/>
              <a:t>4. How do images and figurative devices form patterns in the work</a:t>
            </a:r>
          </a:p>
          <a:p>
            <a:r>
              <a:rPr lang="en-US" dirty="0"/>
              <a:t>5. How do the words sound together (poetry)?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1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600200"/>
          </a:xfrm>
        </p:spPr>
        <p:txBody>
          <a:bodyPr/>
          <a:lstStyle/>
          <a:p>
            <a:r>
              <a:rPr lang="en-US" sz="4000" dirty="0"/>
              <a:t>Questions from an </a:t>
            </a:r>
            <a:r>
              <a:rPr lang="en-US" sz="4000" dirty="0">
                <a:solidFill>
                  <a:schemeClr val="accent2"/>
                </a:solidFill>
              </a:rPr>
              <a:t>Mythological/Archetypal </a:t>
            </a:r>
            <a:r>
              <a:rPr lang="en-US" sz="4000" dirty="0"/>
              <a:t>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Definition:</a:t>
            </a:r>
            <a:r>
              <a:rPr lang="en-US" dirty="0"/>
              <a:t> assumes the existence of and identifies symbols, images, characters, and motifs (archetypes) that evoke the same basic response in all people. </a:t>
            </a:r>
          </a:p>
          <a:p>
            <a:r>
              <a:rPr lang="en-US" dirty="0"/>
              <a:t>1. What archetypal patterns can you identify?</a:t>
            </a:r>
          </a:p>
          <a:p>
            <a:r>
              <a:rPr lang="en-US" dirty="0"/>
              <a:t>2. How do they function in the work?</a:t>
            </a:r>
          </a:p>
          <a:p>
            <a:r>
              <a:rPr lang="en-US" dirty="0"/>
              <a:t>3. Look for familiar archetypes-hero, villain, journey, damsel in distress, shadow, mentor, etc.</a:t>
            </a:r>
          </a:p>
          <a:p>
            <a:r>
              <a:rPr lang="en-US" dirty="0"/>
              <a:t>4. Are there any references to mythological characters/stories?</a:t>
            </a:r>
          </a:p>
        </p:txBody>
      </p:sp>
    </p:spTree>
    <p:extLst>
      <p:ext uri="{BB962C8B-B14F-4D97-AF65-F5344CB8AC3E}">
        <p14:creationId xmlns:p14="http://schemas.microsoft.com/office/powerpoint/2010/main" val="78656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Questions from a </a:t>
            </a:r>
            <a:br>
              <a:rPr lang="en-US" dirty="0">
                <a:effectLst/>
              </a:rPr>
            </a:br>
            <a:r>
              <a:rPr lang="en-US" dirty="0">
                <a:solidFill>
                  <a:schemeClr val="accent2"/>
                </a:solidFill>
                <a:effectLst/>
              </a:rPr>
              <a:t>Psychological</a:t>
            </a:r>
            <a:r>
              <a:rPr lang="en-US" dirty="0">
                <a:effectLst/>
              </a:rPr>
              <a:t> Critical Perspective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Definition:</a:t>
            </a:r>
            <a:r>
              <a:rPr lang="en-US" dirty="0"/>
              <a:t> identify the psychological motivations of the characters (and sometimes the author). Freudian/Jungian theories are most common.</a:t>
            </a:r>
          </a:p>
          <a:p>
            <a:r>
              <a:rPr lang="en-US" dirty="0"/>
              <a:t>1. Is the id winning in any character?</a:t>
            </a:r>
          </a:p>
          <a:p>
            <a:r>
              <a:rPr lang="en-US" dirty="0"/>
              <a:t>2. Do any characters represent the id, the superego, or the ego?</a:t>
            </a:r>
          </a:p>
          <a:p>
            <a:r>
              <a:rPr lang="en-US" dirty="0"/>
              <a:t>3. Are any of the characters repressing any of their true urges, dreams, or goals?</a:t>
            </a:r>
          </a:p>
          <a:p>
            <a:r>
              <a:rPr lang="en-US" dirty="0"/>
              <a:t>4. Are there any sexual symbols?  (Freud researched and forced us to recognize our biological hard-wiring.)  Do these symbols imply anything about power?</a:t>
            </a:r>
          </a:p>
          <a:p>
            <a:r>
              <a:rPr lang="en-US" dirty="0"/>
              <a:t>5. How are the characters seeking stages of narcissistic bliss?</a:t>
            </a:r>
          </a:p>
          <a:p>
            <a:r>
              <a:rPr lang="en-US" dirty="0"/>
              <a:t>6. What is going on in the mind of any character in a work?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8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Questions from a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 </a:t>
            </a:r>
            <a:r>
              <a:rPr lang="en-US" dirty="0">
                <a:solidFill>
                  <a:schemeClr val="accent2"/>
                </a:solidFill>
                <a:effectLst/>
              </a:rPr>
              <a:t>Feminist</a:t>
            </a:r>
            <a:r>
              <a:rPr lang="en-US" dirty="0">
                <a:effectLst/>
              </a:rPr>
              <a:t> Critical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880060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>
                <a:solidFill>
                  <a:schemeClr val="accent2"/>
                </a:solidFill>
              </a:rPr>
              <a:t>Definition:</a:t>
            </a:r>
            <a:r>
              <a:rPr lang="en-US" sz="2900" dirty="0"/>
              <a:t> sees cultural and economic disabilities in a patriarchal society that hinders or prevents women from realizing their possibilities. Looks for gender inequalities.</a:t>
            </a:r>
          </a:p>
          <a:p>
            <a:r>
              <a:rPr lang="en-US" dirty="0"/>
              <a:t>1. </a:t>
            </a:r>
            <a:r>
              <a:rPr lang="en-US" sz="2600" dirty="0"/>
              <a:t>Are there “natural” roles men and women fill?</a:t>
            </a:r>
          </a:p>
          <a:p>
            <a:r>
              <a:rPr lang="en-US" sz="2600" dirty="0"/>
              <a:t>2. To what extent are our roles created by culture?</a:t>
            </a:r>
          </a:p>
          <a:p>
            <a:pPr marL="0" indent="0">
              <a:buNone/>
            </a:pPr>
            <a:r>
              <a:rPr lang="en-US" sz="2600" dirty="0"/>
              <a:t>     3. Who puts limitations on genders? Who grants privileges to a gender?</a:t>
            </a:r>
          </a:p>
          <a:p>
            <a:r>
              <a:rPr lang="en-US" sz="2600" dirty="0"/>
              <a:t>4. Examines these two statements:</a:t>
            </a:r>
          </a:p>
          <a:p>
            <a:pPr marL="0" indent="0">
              <a:buNone/>
            </a:pPr>
            <a:r>
              <a:rPr lang="en-US" sz="2600" dirty="0"/>
              <a:t>         A “woman” is/has ______________  (adjective, image, trait, ability…) </a:t>
            </a:r>
          </a:p>
          <a:p>
            <a:pPr marL="0" indent="0">
              <a:buNone/>
            </a:pPr>
            <a:r>
              <a:rPr lang="en-US" sz="2600" dirty="0"/>
              <a:t>         A “man” is/has _______________ (adjective, image, trait, ability…)</a:t>
            </a:r>
          </a:p>
          <a:p>
            <a:r>
              <a:rPr lang="en-US" sz="2600" dirty="0"/>
              <a:t>5. What are the social expectations of men and women in the work?</a:t>
            </a:r>
          </a:p>
          <a:p>
            <a:r>
              <a:rPr lang="en-US" sz="2600" dirty="0"/>
              <a:t>6. Are the social norms different for men and women?</a:t>
            </a:r>
          </a:p>
          <a:p>
            <a:r>
              <a:rPr lang="en-US" sz="2600" dirty="0"/>
              <a:t>7. How does society value men and women differently?  What about men is valued?  What about women is valued?</a:t>
            </a:r>
          </a:p>
          <a:p>
            <a:r>
              <a:rPr lang="en-US" sz="2600" dirty="0"/>
              <a:t>8. Looks at Double standards; degrading language system created by male-dominated power structure.</a:t>
            </a:r>
            <a:endParaRPr lang="en-US" sz="28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7277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Questions from a </a:t>
            </a:r>
            <a:br>
              <a:rPr lang="en-US" dirty="0">
                <a:effectLst/>
              </a:rPr>
            </a:br>
            <a:r>
              <a:rPr lang="en-US" dirty="0">
                <a:solidFill>
                  <a:schemeClr val="accent2"/>
                </a:solidFill>
                <a:effectLst/>
              </a:rPr>
              <a:t>Marxist</a:t>
            </a:r>
            <a:r>
              <a:rPr lang="en-US" dirty="0">
                <a:effectLst/>
              </a:rPr>
              <a:t> Critical Perspective: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Definition:</a:t>
            </a:r>
            <a:r>
              <a:rPr lang="en-US" dirty="0"/>
              <a:t> Says all history is the history of  class struggle-focuses on power and money.</a:t>
            </a:r>
          </a:p>
          <a:p>
            <a:r>
              <a:rPr lang="en-US" dirty="0"/>
              <a:t>How do social classes interact with each other?  Is there greed?</a:t>
            </a:r>
          </a:p>
          <a:p>
            <a:r>
              <a:rPr lang="en-US" dirty="0"/>
              <a:t>Do any characters climb the “social/economic ladder”?  Why?  How?</a:t>
            </a:r>
          </a:p>
          <a:p>
            <a:r>
              <a:rPr lang="en-US" dirty="0"/>
              <a:t>Is a system oppressive to its members?  Does the system exploit its members?</a:t>
            </a:r>
          </a:p>
          <a:p>
            <a:r>
              <a:rPr lang="en-US" dirty="0"/>
              <a:t>Are there social tensions?  Are the ruling classes happy?  Are the lower classes miserable?  Or, are the lower classes </a:t>
            </a:r>
            <a:r>
              <a:rPr lang="en-US" i="1" dirty="0"/>
              <a:t>actually happier</a:t>
            </a:r>
            <a:r>
              <a:rPr lang="en-US" dirty="0"/>
              <a:t> because they are not as oppressed by their upper/ruling class rigid rule system?</a:t>
            </a:r>
          </a:p>
          <a:p>
            <a:r>
              <a:rPr lang="en-US" dirty="0"/>
              <a:t>Are the lower/working classes exploited? Does capitalism have a conscience concerning its citizens who are helpless, hopeless, powerless?</a:t>
            </a:r>
          </a:p>
          <a:p>
            <a:r>
              <a:rPr lang="en-US" dirty="0"/>
              <a:t>Are characters given more/less freedom by their class?</a:t>
            </a:r>
          </a:p>
          <a:p>
            <a:r>
              <a:rPr lang="en-US" dirty="0"/>
              <a:t>Are any of the characters “suffocated” by their class rules, codes, &amp; costs?</a:t>
            </a:r>
          </a:p>
          <a:p>
            <a:r>
              <a:rPr lang="en-US" dirty="0"/>
              <a:t>How do “uppers”/”winners” flaunt or exploit their wealth or power?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8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Marxist lens- for </a:t>
            </a:r>
            <a:r>
              <a:rPr lang="en-US" i="1" dirty="0"/>
              <a:t>1984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https://prezi.com/jihaygogo-s1/a-marxist-reading-of-george-orwells-1984/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71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1862</TotalTime>
  <Words>479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Critical Lenses</vt:lpstr>
      <vt:lpstr>See the world through a different lens.</vt:lpstr>
      <vt:lpstr>Questions from a  Pre-Critical Perspective</vt:lpstr>
      <vt:lpstr>Questions from a  Formalist perspective:</vt:lpstr>
      <vt:lpstr>Questions from an Mythological/Archetypal Perspective</vt:lpstr>
      <vt:lpstr>Questions from a  Psychological Critical Perspective </vt:lpstr>
      <vt:lpstr>Questions from a  Feminist Critical Perspective</vt:lpstr>
      <vt:lpstr>Questions from a  Marxist Critical Perspective: </vt:lpstr>
      <vt:lpstr>Marxist lens- for 1984</vt:lpstr>
      <vt:lpstr>Questions from a  Historical/Biographical Perspective:</vt:lpstr>
      <vt:lpstr>Questions from a  Reader Response Perspective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Lenses</dc:title>
  <dc:creator>Debra Roberts</dc:creator>
  <cp:lastModifiedBy>Chris Marcusky</cp:lastModifiedBy>
  <cp:revision>21</cp:revision>
  <cp:lastPrinted>2017-08-15T12:11:36Z</cp:lastPrinted>
  <dcterms:created xsi:type="dcterms:W3CDTF">2017-08-14T17:41:53Z</dcterms:created>
  <dcterms:modified xsi:type="dcterms:W3CDTF">2020-01-10T19:44:13Z</dcterms:modified>
</cp:coreProperties>
</file>