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1" r:id="rId4"/>
    <p:sldId id="262" r:id="rId5"/>
    <p:sldId id="263" r:id="rId6"/>
    <p:sldId id="258" r:id="rId7"/>
    <p:sldId id="259" r:id="rId8"/>
    <p:sldId id="260" r:id="rId9"/>
    <p:sldId id="257" r:id="rId10"/>
    <p:sldId id="265" r:id="rId11"/>
    <p:sldId id="267" r:id="rId12"/>
    <p:sldId id="266"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39FB1F-6069-4120-9A93-3A5855C8AF56}"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4F3E1-9E64-4CC9-B36D-E86F6E88A916}" type="slidenum">
              <a:rPr lang="en-US" smtClean="0"/>
              <a:t>‹#›</a:t>
            </a:fld>
            <a:endParaRPr lang="en-US"/>
          </a:p>
        </p:txBody>
      </p:sp>
    </p:spTree>
    <p:extLst>
      <p:ext uri="{BB962C8B-B14F-4D97-AF65-F5344CB8AC3E}">
        <p14:creationId xmlns:p14="http://schemas.microsoft.com/office/powerpoint/2010/main" val="824609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C39FB1F-6069-4120-9A93-3A5855C8AF56}"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4F3E1-9E64-4CC9-B36D-E86F6E88A916}" type="slidenum">
              <a:rPr lang="en-US" smtClean="0"/>
              <a:t>‹#›</a:t>
            </a:fld>
            <a:endParaRPr lang="en-US"/>
          </a:p>
        </p:txBody>
      </p:sp>
    </p:spTree>
    <p:extLst>
      <p:ext uri="{BB962C8B-B14F-4D97-AF65-F5344CB8AC3E}">
        <p14:creationId xmlns:p14="http://schemas.microsoft.com/office/powerpoint/2010/main" val="187189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C39FB1F-6069-4120-9A93-3A5855C8AF56}"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4F3E1-9E64-4CC9-B36D-E86F6E88A916}" type="slidenum">
              <a:rPr lang="en-US" smtClean="0"/>
              <a:t>‹#›</a:t>
            </a:fld>
            <a:endParaRPr lang="en-US"/>
          </a:p>
        </p:txBody>
      </p:sp>
    </p:spTree>
    <p:extLst>
      <p:ext uri="{BB962C8B-B14F-4D97-AF65-F5344CB8AC3E}">
        <p14:creationId xmlns:p14="http://schemas.microsoft.com/office/powerpoint/2010/main" val="836763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C39FB1F-6069-4120-9A93-3A5855C8AF56}"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4F3E1-9E64-4CC9-B36D-E86F6E88A91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85724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39FB1F-6069-4120-9A93-3A5855C8AF56}"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4F3E1-9E64-4CC9-B36D-E86F6E88A916}" type="slidenum">
              <a:rPr lang="en-US" smtClean="0"/>
              <a:t>‹#›</a:t>
            </a:fld>
            <a:endParaRPr lang="en-US"/>
          </a:p>
        </p:txBody>
      </p:sp>
    </p:spTree>
    <p:extLst>
      <p:ext uri="{BB962C8B-B14F-4D97-AF65-F5344CB8AC3E}">
        <p14:creationId xmlns:p14="http://schemas.microsoft.com/office/powerpoint/2010/main" val="2677779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C39FB1F-6069-4120-9A93-3A5855C8AF56}" type="datetimeFigureOut">
              <a:rPr lang="en-US" smtClean="0"/>
              <a:t>8/21/2020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4F3E1-9E64-4CC9-B36D-E86F6E88A916}" type="slidenum">
              <a:rPr lang="en-US" smtClean="0"/>
              <a:t>‹#›</a:t>
            </a:fld>
            <a:endParaRPr lang="en-US"/>
          </a:p>
        </p:txBody>
      </p:sp>
    </p:spTree>
    <p:extLst>
      <p:ext uri="{BB962C8B-B14F-4D97-AF65-F5344CB8AC3E}">
        <p14:creationId xmlns:p14="http://schemas.microsoft.com/office/powerpoint/2010/main" val="981696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C39FB1F-6069-4120-9A93-3A5855C8AF56}" type="datetimeFigureOut">
              <a:rPr lang="en-US" smtClean="0"/>
              <a:t>8/21/2020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4F3E1-9E64-4CC9-B36D-E86F6E88A916}" type="slidenum">
              <a:rPr lang="en-US" smtClean="0"/>
              <a:t>‹#›</a:t>
            </a:fld>
            <a:endParaRPr lang="en-US"/>
          </a:p>
        </p:txBody>
      </p:sp>
    </p:spTree>
    <p:extLst>
      <p:ext uri="{BB962C8B-B14F-4D97-AF65-F5344CB8AC3E}">
        <p14:creationId xmlns:p14="http://schemas.microsoft.com/office/powerpoint/2010/main" val="1835359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39FB1F-6069-4120-9A93-3A5855C8AF56}"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4F3E1-9E64-4CC9-B36D-E86F6E88A916}" type="slidenum">
              <a:rPr lang="en-US" smtClean="0"/>
              <a:t>‹#›</a:t>
            </a:fld>
            <a:endParaRPr lang="en-US"/>
          </a:p>
        </p:txBody>
      </p:sp>
    </p:spTree>
    <p:extLst>
      <p:ext uri="{BB962C8B-B14F-4D97-AF65-F5344CB8AC3E}">
        <p14:creationId xmlns:p14="http://schemas.microsoft.com/office/powerpoint/2010/main" val="3441137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39FB1F-6069-4120-9A93-3A5855C8AF56}"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4F3E1-9E64-4CC9-B36D-E86F6E88A916}" type="slidenum">
              <a:rPr lang="en-US" smtClean="0"/>
              <a:t>‹#›</a:t>
            </a:fld>
            <a:endParaRPr lang="en-US"/>
          </a:p>
        </p:txBody>
      </p:sp>
    </p:spTree>
    <p:extLst>
      <p:ext uri="{BB962C8B-B14F-4D97-AF65-F5344CB8AC3E}">
        <p14:creationId xmlns:p14="http://schemas.microsoft.com/office/powerpoint/2010/main" val="101847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C39FB1F-6069-4120-9A93-3A5855C8AF56}"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4F3E1-9E64-4CC9-B36D-E86F6E88A916}" type="slidenum">
              <a:rPr lang="en-US" smtClean="0"/>
              <a:t>‹#›</a:t>
            </a:fld>
            <a:endParaRPr lang="en-US"/>
          </a:p>
        </p:txBody>
      </p:sp>
    </p:spTree>
    <p:extLst>
      <p:ext uri="{BB962C8B-B14F-4D97-AF65-F5344CB8AC3E}">
        <p14:creationId xmlns:p14="http://schemas.microsoft.com/office/powerpoint/2010/main" val="3112174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39FB1F-6069-4120-9A93-3A5855C8AF56}"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4F3E1-9E64-4CC9-B36D-E86F6E88A916}" type="slidenum">
              <a:rPr lang="en-US" smtClean="0"/>
              <a:t>‹#›</a:t>
            </a:fld>
            <a:endParaRPr lang="en-US"/>
          </a:p>
        </p:txBody>
      </p:sp>
    </p:spTree>
    <p:extLst>
      <p:ext uri="{BB962C8B-B14F-4D97-AF65-F5344CB8AC3E}">
        <p14:creationId xmlns:p14="http://schemas.microsoft.com/office/powerpoint/2010/main" val="4048665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39FB1F-6069-4120-9A93-3A5855C8AF56}"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4F3E1-9E64-4CC9-B36D-E86F6E88A916}" type="slidenum">
              <a:rPr lang="en-US" smtClean="0"/>
              <a:t>‹#›</a:t>
            </a:fld>
            <a:endParaRPr lang="en-US"/>
          </a:p>
        </p:txBody>
      </p:sp>
    </p:spTree>
    <p:extLst>
      <p:ext uri="{BB962C8B-B14F-4D97-AF65-F5344CB8AC3E}">
        <p14:creationId xmlns:p14="http://schemas.microsoft.com/office/powerpoint/2010/main" val="304448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39FB1F-6069-4120-9A93-3A5855C8AF56}" type="datetimeFigureOut">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C4F3E1-9E64-4CC9-B36D-E86F6E88A916}" type="slidenum">
              <a:rPr lang="en-US" smtClean="0"/>
              <a:t>‹#›</a:t>
            </a:fld>
            <a:endParaRPr lang="en-US"/>
          </a:p>
        </p:txBody>
      </p:sp>
    </p:spTree>
    <p:extLst>
      <p:ext uri="{BB962C8B-B14F-4D97-AF65-F5344CB8AC3E}">
        <p14:creationId xmlns:p14="http://schemas.microsoft.com/office/powerpoint/2010/main" val="1979169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C39FB1F-6069-4120-9A93-3A5855C8AF56}" type="datetimeFigureOut">
              <a:rPr lang="en-US" smtClean="0"/>
              <a:t>8/21/2020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2C4F3E1-9E64-4CC9-B36D-E86F6E88A916}" type="slidenum">
              <a:rPr lang="en-US" smtClean="0"/>
              <a:t>‹#›</a:t>
            </a:fld>
            <a:endParaRPr lang="en-US"/>
          </a:p>
        </p:txBody>
      </p:sp>
    </p:spTree>
    <p:extLst>
      <p:ext uri="{BB962C8B-B14F-4D97-AF65-F5344CB8AC3E}">
        <p14:creationId xmlns:p14="http://schemas.microsoft.com/office/powerpoint/2010/main" val="82747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C39FB1F-6069-4120-9A93-3A5855C8AF56}" type="datetimeFigureOut">
              <a:rPr lang="en-US" smtClean="0"/>
              <a:t>8/21/2020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2C4F3E1-9E64-4CC9-B36D-E86F6E88A916}" type="slidenum">
              <a:rPr lang="en-US" smtClean="0"/>
              <a:t>‹#›</a:t>
            </a:fld>
            <a:endParaRPr lang="en-US"/>
          </a:p>
        </p:txBody>
      </p:sp>
    </p:spTree>
    <p:extLst>
      <p:ext uri="{BB962C8B-B14F-4D97-AF65-F5344CB8AC3E}">
        <p14:creationId xmlns:p14="http://schemas.microsoft.com/office/powerpoint/2010/main" val="1701639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1C39FB1F-6069-4120-9A93-3A5855C8AF56}" type="datetimeFigureOut">
              <a:rPr lang="en-US" smtClean="0"/>
              <a:t>8/21/2020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2C4F3E1-9E64-4CC9-B36D-E86F6E88A916}" type="slidenum">
              <a:rPr lang="en-US" smtClean="0"/>
              <a:t>‹#›</a:t>
            </a:fld>
            <a:endParaRPr lang="en-US"/>
          </a:p>
        </p:txBody>
      </p:sp>
    </p:spTree>
    <p:extLst>
      <p:ext uri="{BB962C8B-B14F-4D97-AF65-F5344CB8AC3E}">
        <p14:creationId xmlns:p14="http://schemas.microsoft.com/office/powerpoint/2010/main" val="2773274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C39FB1F-6069-4120-9A93-3A5855C8AF56}"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4F3E1-9E64-4CC9-B36D-E86F6E88A916}" type="slidenum">
              <a:rPr lang="en-US" smtClean="0"/>
              <a:t>‹#›</a:t>
            </a:fld>
            <a:endParaRPr lang="en-US"/>
          </a:p>
        </p:txBody>
      </p:sp>
    </p:spTree>
    <p:extLst>
      <p:ext uri="{BB962C8B-B14F-4D97-AF65-F5344CB8AC3E}">
        <p14:creationId xmlns:p14="http://schemas.microsoft.com/office/powerpoint/2010/main" val="4007183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C39FB1F-6069-4120-9A93-3A5855C8AF56}" type="datetimeFigureOut">
              <a:rPr lang="en-US" smtClean="0"/>
              <a:t>8/21/2020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2C4F3E1-9E64-4CC9-B36D-E86F6E88A916}" type="slidenum">
              <a:rPr lang="en-US" smtClean="0"/>
              <a:t>‹#›</a:t>
            </a:fld>
            <a:endParaRPr lang="en-US"/>
          </a:p>
        </p:txBody>
      </p:sp>
    </p:spTree>
    <p:extLst>
      <p:ext uri="{BB962C8B-B14F-4D97-AF65-F5344CB8AC3E}">
        <p14:creationId xmlns:p14="http://schemas.microsoft.com/office/powerpoint/2010/main" val="7148348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bc7news.com/society/new-poll-reveals-what-american-kids-want-to-be-when-they-grow-up/5404052/"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Fzn_AKN67oI" TargetMode="External"/><Relationship Id="rId2" Type="http://schemas.openxmlformats.org/officeDocument/2006/relationships/hyperlink" Target="https://www.youtube.com/watch?v=8GoFOhcKqfw" TargetMode="External"/><Relationship Id="rId1" Type="http://schemas.openxmlformats.org/officeDocument/2006/relationships/slideLayout" Target="../slideLayouts/slideLayout2.xml"/><Relationship Id="rId5" Type="http://schemas.openxmlformats.org/officeDocument/2006/relationships/hyperlink" Target="https://www.youtube.com/watch?v=llLVk2fqylA&amp;t=620s" TargetMode="External"/><Relationship Id="rId4" Type="http://schemas.openxmlformats.org/officeDocument/2006/relationships/hyperlink" Target="https://www.youtube.com/watch?v=8jhcxOhIMAQ"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D637-5BAA-4778-A98A-C0A019DA0662}"/>
              </a:ext>
            </a:extLst>
          </p:cNvPr>
          <p:cNvSpPr>
            <a:spLocks noGrp="1"/>
          </p:cNvSpPr>
          <p:nvPr>
            <p:ph type="ctrTitle"/>
          </p:nvPr>
        </p:nvSpPr>
        <p:spPr/>
        <p:txBody>
          <a:bodyPr/>
          <a:lstStyle/>
          <a:p>
            <a:r>
              <a:rPr lang="en-US" dirty="0"/>
              <a:t>Introduction:</a:t>
            </a:r>
          </a:p>
        </p:txBody>
      </p:sp>
      <p:sp>
        <p:nvSpPr>
          <p:cNvPr id="3" name="Subtitle 2">
            <a:extLst>
              <a:ext uri="{FF2B5EF4-FFF2-40B4-BE49-F238E27FC236}">
                <a16:creationId xmlns:a16="http://schemas.microsoft.com/office/drawing/2014/main" id="{7B448149-35FE-4FD9-99A9-6F6260713592}"/>
              </a:ext>
            </a:extLst>
          </p:cNvPr>
          <p:cNvSpPr>
            <a:spLocks noGrp="1"/>
          </p:cNvSpPr>
          <p:nvPr>
            <p:ph type="subTitle" idx="1"/>
          </p:nvPr>
        </p:nvSpPr>
        <p:spPr/>
        <p:txBody>
          <a:bodyPr>
            <a:normAutofit/>
          </a:bodyPr>
          <a:lstStyle/>
          <a:p>
            <a:r>
              <a:rPr lang="en-US" sz="4400" dirty="0"/>
              <a:t>Is Perception Everything?</a:t>
            </a:r>
          </a:p>
        </p:txBody>
      </p:sp>
    </p:spTree>
    <p:extLst>
      <p:ext uri="{BB962C8B-B14F-4D97-AF65-F5344CB8AC3E}">
        <p14:creationId xmlns:p14="http://schemas.microsoft.com/office/powerpoint/2010/main" val="2824248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79E4-6013-4216-9AAB-7ABAB7685B47}"/>
              </a:ext>
            </a:extLst>
          </p:cNvPr>
          <p:cNvSpPr>
            <a:spLocks noGrp="1"/>
          </p:cNvSpPr>
          <p:nvPr>
            <p:ph type="title"/>
          </p:nvPr>
        </p:nvSpPr>
        <p:spPr/>
        <p:txBody>
          <a:bodyPr/>
          <a:lstStyle/>
          <a:p>
            <a:r>
              <a:rPr lang="en-US" dirty="0"/>
              <a:t>Quick write prompt: On same sheet of paper. (5-6 sentences)</a:t>
            </a:r>
          </a:p>
        </p:txBody>
      </p:sp>
      <p:sp>
        <p:nvSpPr>
          <p:cNvPr id="3" name="Content Placeholder 2">
            <a:extLst>
              <a:ext uri="{FF2B5EF4-FFF2-40B4-BE49-F238E27FC236}">
                <a16:creationId xmlns:a16="http://schemas.microsoft.com/office/drawing/2014/main" id="{2442BA3D-04F4-4A0E-A05D-4E10D2A0EC91}"/>
              </a:ext>
            </a:extLst>
          </p:cNvPr>
          <p:cNvSpPr>
            <a:spLocks noGrp="1"/>
          </p:cNvSpPr>
          <p:nvPr>
            <p:ph idx="1"/>
          </p:nvPr>
        </p:nvSpPr>
        <p:spPr/>
        <p:txBody>
          <a:bodyPr/>
          <a:lstStyle/>
          <a:p>
            <a:r>
              <a:rPr lang="en-US" sz="2800" dirty="0"/>
              <a:t>Now that you are a senior, how has your perception changed on what it means to be an adult? When you were little, what did it mean to you to be an adult? What does it mean now? </a:t>
            </a:r>
          </a:p>
          <a:p>
            <a:r>
              <a:rPr lang="en-US" sz="2800" dirty="0"/>
              <a:t>Has your opinion changed on what it means to be independent? To make your own choices? To be responsible for those choices? </a:t>
            </a:r>
          </a:p>
          <a:p>
            <a:endParaRPr lang="en-US" sz="2800" dirty="0"/>
          </a:p>
          <a:p>
            <a:endParaRPr lang="en-US" dirty="0"/>
          </a:p>
        </p:txBody>
      </p:sp>
    </p:spTree>
    <p:extLst>
      <p:ext uri="{BB962C8B-B14F-4D97-AF65-F5344CB8AC3E}">
        <p14:creationId xmlns:p14="http://schemas.microsoft.com/office/powerpoint/2010/main" val="243935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a:extLst>
              <a:ext uri="{FF2B5EF4-FFF2-40B4-BE49-F238E27FC236}">
                <a16:creationId xmlns:a16="http://schemas.microsoft.com/office/drawing/2014/main" id="{20FED0CD-C82E-41AE-990C-15C4B5E0C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040" y="1125274"/>
            <a:ext cx="5913119" cy="500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218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A8171-B7B8-4A9B-8516-44A251DE2612}"/>
              </a:ext>
            </a:extLst>
          </p:cNvPr>
          <p:cNvSpPr>
            <a:spLocks noGrp="1"/>
          </p:cNvSpPr>
          <p:nvPr>
            <p:ph type="title"/>
          </p:nvPr>
        </p:nvSpPr>
        <p:spPr/>
        <p:txBody>
          <a:bodyPr/>
          <a:lstStyle/>
          <a:p>
            <a:r>
              <a:rPr lang="en-US" dirty="0"/>
              <a:t>Directions: Aphorism</a:t>
            </a:r>
          </a:p>
        </p:txBody>
      </p:sp>
      <p:sp>
        <p:nvSpPr>
          <p:cNvPr id="3" name="Content Placeholder 2">
            <a:extLst>
              <a:ext uri="{FF2B5EF4-FFF2-40B4-BE49-F238E27FC236}">
                <a16:creationId xmlns:a16="http://schemas.microsoft.com/office/drawing/2014/main" id="{6DE47419-F5D2-4974-948A-741CD4DBACB3}"/>
              </a:ext>
            </a:extLst>
          </p:cNvPr>
          <p:cNvSpPr>
            <a:spLocks noGrp="1"/>
          </p:cNvSpPr>
          <p:nvPr>
            <p:ph idx="1"/>
          </p:nvPr>
        </p:nvSpPr>
        <p:spPr/>
        <p:txBody>
          <a:bodyPr/>
          <a:lstStyle/>
          <a:p>
            <a:r>
              <a:rPr lang="en-US" dirty="0"/>
              <a:t>An aphorism is a short statement, usually one sentence, that uniquely expresses an opinion, perception, or general truth.</a:t>
            </a:r>
          </a:p>
          <a:p>
            <a:r>
              <a:rPr lang="en-US" dirty="0"/>
              <a:t>In your group of 4-5 people, read through the  Aphorism worksheet. Discuss what these aphorisms mean.</a:t>
            </a:r>
          </a:p>
          <a:p>
            <a:r>
              <a:rPr lang="en-US" dirty="0"/>
              <a:t>Select 5 statements to paraphrase. </a:t>
            </a:r>
          </a:p>
          <a:p>
            <a:r>
              <a:rPr lang="en-US" dirty="0"/>
              <a:t>Select 2 that your group agrees with.</a:t>
            </a:r>
          </a:p>
          <a:p>
            <a:r>
              <a:rPr lang="en-US" dirty="0"/>
              <a:t>Illustrate those 2 aphorisms (separate sheet each). Include the aphorism as well as a paragraph that explains how they relate to the idea that seeing and understanding are always shaped by how we perceive the world.</a:t>
            </a:r>
          </a:p>
          <a:p>
            <a:endParaRPr lang="en-US" dirty="0"/>
          </a:p>
        </p:txBody>
      </p:sp>
    </p:spTree>
    <p:extLst>
      <p:ext uri="{BB962C8B-B14F-4D97-AF65-F5344CB8AC3E}">
        <p14:creationId xmlns:p14="http://schemas.microsoft.com/office/powerpoint/2010/main" val="1706912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812612-FE6B-4AFF-A97C-0A68CFC1823C}"/>
              </a:ext>
            </a:extLst>
          </p:cNvPr>
          <p:cNvSpPr/>
          <p:nvPr/>
        </p:nvSpPr>
        <p:spPr>
          <a:xfrm>
            <a:off x="467139" y="612845"/>
            <a:ext cx="11211339" cy="6370975"/>
          </a:xfrm>
          <a:prstGeom prst="rect">
            <a:avLst/>
          </a:prstGeom>
        </p:spPr>
        <p:txBody>
          <a:bodyPr wrap="square">
            <a:spAutoFit/>
          </a:bodyPr>
          <a:lstStyle/>
          <a:p>
            <a:r>
              <a:rPr lang="en-US" sz="2400" dirty="0"/>
              <a:t>When you were a kid, what did you want to be when you grew up?</a:t>
            </a:r>
            <a:br>
              <a:rPr lang="en-US" sz="2400" dirty="0"/>
            </a:br>
            <a:br>
              <a:rPr lang="en-US" sz="2400" dirty="0"/>
            </a:br>
            <a:r>
              <a:rPr lang="en-US" sz="2400" dirty="0"/>
              <a:t>We're asking because the Harris Poll just did a survey asking American kids what they want to be.</a:t>
            </a:r>
            <a:br>
              <a:rPr lang="en-US" sz="2400" dirty="0"/>
            </a:br>
            <a:endParaRPr lang="en-US" sz="2400" dirty="0"/>
          </a:p>
          <a:p>
            <a:r>
              <a:rPr lang="en-US" sz="2400" dirty="0"/>
              <a:t>"Vlogger" and "YouTube star" ranked number one. Astronaut got the lowest response.</a:t>
            </a:r>
            <a:br>
              <a:rPr lang="en-US" sz="2400" dirty="0"/>
            </a:br>
            <a:br>
              <a:rPr lang="en-US" sz="2400" dirty="0"/>
            </a:br>
            <a:r>
              <a:rPr lang="en-US" sz="2400" dirty="0"/>
              <a:t>The poll was done in honor of the 50th anniversary of the moon landing.</a:t>
            </a:r>
            <a:br>
              <a:rPr lang="en-US" sz="2400" dirty="0"/>
            </a:br>
            <a:endParaRPr lang="en-US" sz="2400" dirty="0"/>
          </a:p>
          <a:p>
            <a:r>
              <a:rPr lang="en-US" sz="2400" dirty="0"/>
              <a:t>*29 percent of Americans said "YouTuber"</a:t>
            </a:r>
            <a:br>
              <a:rPr lang="en-US" sz="2400" dirty="0"/>
            </a:br>
            <a:r>
              <a:rPr lang="en-US" sz="2400" dirty="0"/>
              <a:t>*28 percent said teacher</a:t>
            </a:r>
            <a:br>
              <a:rPr lang="en-US" sz="2400" dirty="0"/>
            </a:br>
            <a:r>
              <a:rPr lang="en-US" sz="2400" dirty="0"/>
              <a:t>*23 percent said pro athlete</a:t>
            </a:r>
            <a:br>
              <a:rPr lang="en-US" sz="2400" dirty="0"/>
            </a:br>
            <a:r>
              <a:rPr lang="en-US" sz="2400" dirty="0"/>
              <a:t>*Astronaut got 11 percent. </a:t>
            </a:r>
          </a:p>
          <a:p>
            <a:endParaRPr lang="en-US" sz="2400" dirty="0"/>
          </a:p>
          <a:p>
            <a:r>
              <a:rPr lang="en-US" dirty="0"/>
              <a:t>Source: </a:t>
            </a:r>
            <a:r>
              <a:rPr lang="en-US" dirty="0">
                <a:hlinkClick r:id="rId2"/>
              </a:rPr>
              <a:t>https://abc7news.com/society/new-poll-reveals-what-american-kids-want-to-be-when-they-grow-up/5404052/</a:t>
            </a:r>
            <a:r>
              <a:rPr lang="en-US" dirty="0"/>
              <a:t>  accessed 07/26/19, copyrighted 2019</a:t>
            </a:r>
          </a:p>
        </p:txBody>
      </p:sp>
    </p:spTree>
    <p:extLst>
      <p:ext uri="{BB962C8B-B14F-4D97-AF65-F5344CB8AC3E}">
        <p14:creationId xmlns:p14="http://schemas.microsoft.com/office/powerpoint/2010/main" val="746854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5275-BF54-4669-90F4-6AC419A435BA}"/>
              </a:ext>
            </a:extLst>
          </p:cNvPr>
          <p:cNvSpPr>
            <a:spLocks noGrp="1"/>
          </p:cNvSpPr>
          <p:nvPr>
            <p:ph type="title"/>
          </p:nvPr>
        </p:nvSpPr>
        <p:spPr/>
        <p:txBody>
          <a:bodyPr/>
          <a:lstStyle/>
          <a:p>
            <a:r>
              <a:rPr lang="en-US" dirty="0"/>
              <a:t>What is Perspective?</a:t>
            </a:r>
          </a:p>
        </p:txBody>
      </p:sp>
      <p:sp>
        <p:nvSpPr>
          <p:cNvPr id="3" name="Content Placeholder 2">
            <a:extLst>
              <a:ext uri="{FF2B5EF4-FFF2-40B4-BE49-F238E27FC236}">
                <a16:creationId xmlns:a16="http://schemas.microsoft.com/office/drawing/2014/main" id="{B4ECF5A3-5E2A-4F25-8F98-A39329308492}"/>
              </a:ext>
            </a:extLst>
          </p:cNvPr>
          <p:cNvSpPr>
            <a:spLocks noGrp="1"/>
          </p:cNvSpPr>
          <p:nvPr>
            <p:ph idx="1"/>
          </p:nvPr>
        </p:nvSpPr>
        <p:spPr/>
        <p:txBody>
          <a:bodyPr>
            <a:normAutofit/>
          </a:bodyPr>
          <a:lstStyle/>
          <a:p>
            <a:pPr marL="0" indent="0">
              <a:buNone/>
            </a:pPr>
            <a:r>
              <a:rPr lang="en-US" sz="4000" b="1" dirty="0"/>
              <a:t>Perspective </a:t>
            </a:r>
            <a:r>
              <a:rPr lang="en-US" sz="4000" dirty="0"/>
              <a:t>is a viewpoint or way of looking at the world, or a particular conception of things or events. </a:t>
            </a:r>
          </a:p>
          <a:p>
            <a:pPr marL="0" indent="0">
              <a:buNone/>
            </a:pPr>
            <a:r>
              <a:rPr lang="en-US" sz="4000" dirty="0"/>
              <a:t>Our perspective influences how we perceive the world. </a:t>
            </a:r>
          </a:p>
        </p:txBody>
      </p:sp>
    </p:spTree>
    <p:extLst>
      <p:ext uri="{BB962C8B-B14F-4D97-AF65-F5344CB8AC3E}">
        <p14:creationId xmlns:p14="http://schemas.microsoft.com/office/powerpoint/2010/main" val="2657233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981B0-E09E-45B4-B7AB-84C298D9A432}"/>
              </a:ext>
            </a:extLst>
          </p:cNvPr>
          <p:cNvSpPr>
            <a:spLocks noGrp="1"/>
          </p:cNvSpPr>
          <p:nvPr>
            <p:ph type="title"/>
          </p:nvPr>
        </p:nvSpPr>
        <p:spPr>
          <a:xfrm>
            <a:off x="646111" y="452718"/>
            <a:ext cx="9404723" cy="998395"/>
          </a:xfrm>
        </p:spPr>
        <p:txBody>
          <a:bodyPr/>
          <a:lstStyle/>
          <a:p>
            <a:r>
              <a:rPr lang="en-US" dirty="0"/>
              <a:t>Directions:</a:t>
            </a:r>
            <a:br>
              <a:rPr lang="en-US" dirty="0"/>
            </a:br>
            <a:endParaRPr lang="en-US" dirty="0"/>
          </a:p>
        </p:txBody>
      </p:sp>
      <p:sp>
        <p:nvSpPr>
          <p:cNvPr id="3" name="Content Placeholder 2">
            <a:extLst>
              <a:ext uri="{FF2B5EF4-FFF2-40B4-BE49-F238E27FC236}">
                <a16:creationId xmlns:a16="http://schemas.microsoft.com/office/drawing/2014/main" id="{35E212A6-E733-45F0-BC04-EB79D45080CA}"/>
              </a:ext>
            </a:extLst>
          </p:cNvPr>
          <p:cNvSpPr>
            <a:spLocks noGrp="1"/>
          </p:cNvSpPr>
          <p:nvPr>
            <p:ph idx="1"/>
          </p:nvPr>
        </p:nvSpPr>
        <p:spPr>
          <a:xfrm>
            <a:off x="1103312" y="1580322"/>
            <a:ext cx="8946541" cy="4668077"/>
          </a:xfrm>
        </p:spPr>
        <p:txBody>
          <a:bodyPr/>
          <a:lstStyle/>
          <a:p>
            <a:r>
              <a:rPr lang="en-US" dirty="0"/>
              <a:t>1</a:t>
            </a:r>
            <a:r>
              <a:rPr lang="en-US" sz="2800" dirty="0"/>
              <a:t>. </a:t>
            </a:r>
            <a:r>
              <a:rPr lang="en-US" sz="3200" dirty="0"/>
              <a:t>Get out a sheet of paper</a:t>
            </a:r>
          </a:p>
          <a:p>
            <a:r>
              <a:rPr lang="en-US" sz="3200" dirty="0"/>
              <a:t>2. Write 3 sentences in response to the following question: </a:t>
            </a:r>
          </a:p>
          <a:p>
            <a:pPr lvl="1"/>
            <a:r>
              <a:rPr lang="en-US" sz="3200" dirty="0"/>
              <a:t> Is seeing and understanding shaped by how we perceive the world? How?</a:t>
            </a:r>
          </a:p>
          <a:p>
            <a:r>
              <a:rPr lang="en-US" sz="3200" dirty="0"/>
              <a:t>3. Share your response with a neighbor.</a:t>
            </a:r>
          </a:p>
          <a:p>
            <a:pPr marL="0" indent="0">
              <a:buNone/>
            </a:pPr>
            <a:endParaRPr lang="en-US" sz="3000" dirty="0"/>
          </a:p>
          <a:p>
            <a:pPr marL="457200" lvl="1" indent="0">
              <a:buNone/>
            </a:pPr>
            <a:endParaRPr lang="en-US" sz="2800" dirty="0"/>
          </a:p>
          <a:p>
            <a:endParaRPr lang="en-US" dirty="0"/>
          </a:p>
        </p:txBody>
      </p:sp>
    </p:spTree>
    <p:extLst>
      <p:ext uri="{BB962C8B-B14F-4D97-AF65-F5344CB8AC3E}">
        <p14:creationId xmlns:p14="http://schemas.microsoft.com/office/powerpoint/2010/main" val="261098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F410E-0113-4406-BBE6-6ED5AF3B3782}"/>
              </a:ext>
            </a:extLst>
          </p:cNvPr>
          <p:cNvSpPr>
            <a:spLocks noGrp="1"/>
          </p:cNvSpPr>
          <p:nvPr>
            <p:ph type="title"/>
          </p:nvPr>
        </p:nvSpPr>
        <p:spPr/>
        <p:txBody>
          <a:bodyPr/>
          <a:lstStyle/>
          <a:p>
            <a:r>
              <a:rPr lang="en-US" dirty="0"/>
              <a:t>Directions:</a:t>
            </a:r>
          </a:p>
        </p:txBody>
      </p:sp>
      <p:sp>
        <p:nvSpPr>
          <p:cNvPr id="3" name="Content Placeholder 2">
            <a:extLst>
              <a:ext uri="{FF2B5EF4-FFF2-40B4-BE49-F238E27FC236}">
                <a16:creationId xmlns:a16="http://schemas.microsoft.com/office/drawing/2014/main" id="{94D0472D-6FE5-4023-9090-4EC209937393}"/>
              </a:ext>
            </a:extLst>
          </p:cNvPr>
          <p:cNvSpPr>
            <a:spLocks noGrp="1"/>
          </p:cNvSpPr>
          <p:nvPr>
            <p:ph idx="1"/>
          </p:nvPr>
        </p:nvSpPr>
        <p:spPr>
          <a:xfrm>
            <a:off x="1103312" y="1381540"/>
            <a:ext cx="8946541" cy="4866860"/>
          </a:xfrm>
        </p:spPr>
        <p:txBody>
          <a:bodyPr>
            <a:normAutofit/>
          </a:bodyPr>
          <a:lstStyle/>
          <a:p>
            <a:r>
              <a:rPr lang="en-US" dirty="0"/>
              <a:t>1. </a:t>
            </a:r>
            <a:r>
              <a:rPr lang="en-US" sz="2800" dirty="0"/>
              <a:t>Now, number your (same) sheet of paper</a:t>
            </a:r>
          </a:p>
          <a:p>
            <a:pPr marL="0" indent="0">
              <a:buNone/>
            </a:pPr>
            <a:r>
              <a:rPr lang="en-US" sz="2800" dirty="0"/>
              <a:t> #1-12. </a:t>
            </a:r>
          </a:p>
          <a:p>
            <a:r>
              <a:rPr lang="en-US" sz="2800" dirty="0"/>
              <a:t>2. As you watch the following video, write down what you see.</a:t>
            </a:r>
          </a:p>
          <a:p>
            <a:pPr lvl="2"/>
            <a:r>
              <a:rPr lang="en-US" dirty="0">
                <a:hlinkClick r:id="rId2"/>
              </a:rPr>
              <a:t>https://www.youtube.com/watch?v=8GoFOhcKqfw</a:t>
            </a:r>
            <a:endParaRPr lang="en-US" dirty="0"/>
          </a:p>
          <a:p>
            <a:pPr lvl="2"/>
            <a:r>
              <a:rPr lang="en-US" dirty="0">
                <a:hlinkClick r:id="rId3"/>
              </a:rPr>
              <a:t>https://www.youtube.com/watch?v=Fzn_AKN67oI</a:t>
            </a:r>
            <a:endParaRPr lang="en-US" dirty="0"/>
          </a:p>
          <a:p>
            <a:pPr lvl="2"/>
            <a:r>
              <a:rPr lang="en-US" dirty="0">
                <a:hlinkClick r:id="rId4"/>
              </a:rPr>
              <a:t>https://www.youtube.com/watch?v=8jhcxOhIMAQ</a:t>
            </a:r>
            <a:endParaRPr lang="en-US" dirty="0"/>
          </a:p>
          <a:p>
            <a:pPr lvl="2"/>
            <a:r>
              <a:rPr lang="en-US" dirty="0">
                <a:hlinkClick r:id="rId5"/>
              </a:rPr>
              <a:t>https://www.youtube.com/watch?v=llLVk2fqylA&amp;t=620s</a:t>
            </a:r>
            <a:endParaRPr lang="en-US" dirty="0"/>
          </a:p>
          <a:p>
            <a:r>
              <a:rPr lang="en-US" sz="2800" dirty="0"/>
              <a:t>What makes your perception change?</a:t>
            </a:r>
          </a:p>
          <a:p>
            <a:endParaRPr lang="en-US" sz="2800" dirty="0"/>
          </a:p>
          <a:p>
            <a:endParaRPr lang="en-US" dirty="0"/>
          </a:p>
        </p:txBody>
      </p:sp>
    </p:spTree>
    <p:extLst>
      <p:ext uri="{BB962C8B-B14F-4D97-AF65-F5344CB8AC3E}">
        <p14:creationId xmlns:p14="http://schemas.microsoft.com/office/powerpoint/2010/main" val="1512639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09873-31A6-49A5-A3AD-07D4C18EDA09}"/>
              </a:ext>
            </a:extLst>
          </p:cNvPr>
          <p:cNvSpPr>
            <a:spLocks noGrp="1"/>
          </p:cNvSpPr>
          <p:nvPr>
            <p:ph type="title"/>
          </p:nvPr>
        </p:nvSpPr>
        <p:spPr>
          <a:xfrm>
            <a:off x="646111" y="452718"/>
            <a:ext cx="9404723" cy="1286630"/>
          </a:xfrm>
        </p:spPr>
        <p:txBody>
          <a:bodyPr/>
          <a:lstStyle/>
          <a:p>
            <a:r>
              <a:rPr lang="en-US" dirty="0"/>
              <a:t>When you were little, what did you want to be when your grew up?</a:t>
            </a:r>
          </a:p>
        </p:txBody>
      </p:sp>
      <p:pic>
        <p:nvPicPr>
          <p:cNvPr id="5" name="Content Placeholder 4">
            <a:extLst>
              <a:ext uri="{FF2B5EF4-FFF2-40B4-BE49-F238E27FC236}">
                <a16:creationId xmlns:a16="http://schemas.microsoft.com/office/drawing/2014/main" id="{90FB0544-31F8-4ACE-8E46-70415B8C84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9769" y="2069306"/>
            <a:ext cx="5724525" cy="3810000"/>
          </a:xfrm>
        </p:spPr>
      </p:pic>
    </p:spTree>
    <p:extLst>
      <p:ext uri="{BB962C8B-B14F-4D97-AF65-F5344CB8AC3E}">
        <p14:creationId xmlns:p14="http://schemas.microsoft.com/office/powerpoint/2010/main" val="2752307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7B14A2-C00F-42AF-BA05-A2FE81D1E8FE}"/>
              </a:ext>
            </a:extLst>
          </p:cNvPr>
          <p:cNvPicPr/>
          <p:nvPr/>
        </p:nvPicPr>
        <p:blipFill rotWithShape="1">
          <a:blip r:embed="rId2"/>
          <a:srcRect l="28490" t="6608" r="31056" b="13016"/>
          <a:stretch/>
        </p:blipFill>
        <p:spPr bwMode="auto">
          <a:xfrm>
            <a:off x="1615440" y="182880"/>
            <a:ext cx="9215120" cy="61061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189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C1148C-7B7E-402B-9B08-76E3C856FEF6}"/>
              </a:ext>
            </a:extLst>
          </p:cNvPr>
          <p:cNvPicPr>
            <a:picLocks noChangeAspect="1"/>
          </p:cNvPicPr>
          <p:nvPr/>
        </p:nvPicPr>
        <p:blipFill>
          <a:blip r:embed="rId2"/>
          <a:stretch>
            <a:fillRect/>
          </a:stretch>
        </p:blipFill>
        <p:spPr>
          <a:xfrm>
            <a:off x="1483361" y="406400"/>
            <a:ext cx="9530080" cy="6045200"/>
          </a:xfrm>
          <a:prstGeom prst="rect">
            <a:avLst/>
          </a:prstGeom>
        </p:spPr>
      </p:pic>
    </p:spTree>
    <p:extLst>
      <p:ext uri="{BB962C8B-B14F-4D97-AF65-F5344CB8AC3E}">
        <p14:creationId xmlns:p14="http://schemas.microsoft.com/office/powerpoint/2010/main" val="3866076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B86295-AD0D-4C68-8607-897491B873E6}"/>
              </a:ext>
            </a:extLst>
          </p:cNvPr>
          <p:cNvPicPr>
            <a:picLocks noChangeAspect="1"/>
          </p:cNvPicPr>
          <p:nvPr/>
        </p:nvPicPr>
        <p:blipFill>
          <a:blip r:embed="rId2"/>
          <a:stretch>
            <a:fillRect/>
          </a:stretch>
        </p:blipFill>
        <p:spPr>
          <a:xfrm>
            <a:off x="3332480" y="721360"/>
            <a:ext cx="6878319" cy="5303520"/>
          </a:xfrm>
          <a:prstGeom prst="rect">
            <a:avLst/>
          </a:prstGeom>
        </p:spPr>
      </p:pic>
    </p:spTree>
    <p:extLst>
      <p:ext uri="{BB962C8B-B14F-4D97-AF65-F5344CB8AC3E}">
        <p14:creationId xmlns:p14="http://schemas.microsoft.com/office/powerpoint/2010/main" val="45195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C41FCC2-AA7C-468F-A039-A3CD4D80B145}"/>
              </a:ext>
            </a:extLst>
          </p:cNvPr>
          <p:cNvPicPr>
            <a:picLocks noGrp="1"/>
          </p:cNvPicPr>
          <p:nvPr>
            <p:ph idx="4294967295"/>
          </p:nvPr>
        </p:nvPicPr>
        <p:blipFill rotWithShape="1">
          <a:blip r:embed="rId2"/>
          <a:srcRect l="24980" t="9781" r="41177" b="14873"/>
          <a:stretch/>
        </p:blipFill>
        <p:spPr bwMode="auto">
          <a:xfrm>
            <a:off x="2478088" y="0"/>
            <a:ext cx="9713912" cy="70913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26767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3606</TotalTime>
  <Words>396</Words>
  <Application>Microsoft Office PowerPoint</Application>
  <PresentationFormat>Widescreen</PresentationFormat>
  <Paragraphs>35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vt:lpstr>
      <vt:lpstr>Introduction:</vt:lpstr>
      <vt:lpstr>What is Perspective?</vt:lpstr>
      <vt:lpstr>Directions: </vt:lpstr>
      <vt:lpstr>Directions:</vt:lpstr>
      <vt:lpstr>When you were little, what did you want to be when your grew up?</vt:lpstr>
      <vt:lpstr>PowerPoint Presentation</vt:lpstr>
      <vt:lpstr>PowerPoint Presentation</vt:lpstr>
      <vt:lpstr>PowerPoint Presentation</vt:lpstr>
      <vt:lpstr>PowerPoint Presentation</vt:lpstr>
      <vt:lpstr>Quick write prompt: On same sheet of paper. (5-6 sentences)</vt:lpstr>
      <vt:lpstr>PowerPoint Presentation</vt:lpstr>
      <vt:lpstr>Directions: Aphorism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Roberts</dc:creator>
  <cp:lastModifiedBy>Chris Marcusky</cp:lastModifiedBy>
  <cp:revision>18</cp:revision>
  <dcterms:created xsi:type="dcterms:W3CDTF">2019-07-26T18:12:04Z</dcterms:created>
  <dcterms:modified xsi:type="dcterms:W3CDTF">2020-08-24T00:53:33Z</dcterms:modified>
</cp:coreProperties>
</file>