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78" r:id="rId6"/>
    <p:sldId id="262" r:id="rId7"/>
    <p:sldId id="265" r:id="rId8"/>
    <p:sldId id="266" r:id="rId9"/>
    <p:sldId id="269" r:id="rId10"/>
    <p:sldId id="267" r:id="rId11"/>
    <p:sldId id="279" r:id="rId12"/>
    <p:sldId id="270" r:id="rId13"/>
    <p:sldId id="264" r:id="rId14"/>
    <p:sldId id="271" r:id="rId15"/>
    <p:sldId id="272" r:id="rId16"/>
    <p:sldId id="274" r:id="rId17"/>
    <p:sldId id="277" r:id="rId18"/>
    <p:sldId id="275" r:id="rId19"/>
    <p:sldId id="280" r:id="rId20"/>
    <p:sldId id="276" r:id="rId21"/>
  </p:sldIdLst>
  <p:sldSz cx="9144000" cy="5143500" type="screen16x9"/>
  <p:notesSz cx="6858000" cy="9144000"/>
  <p:embeddedFontLst>
    <p:embeddedFont>
      <p:font typeface="Old Standard TT" panose="020B0604020202020204"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63" autoAdjust="0"/>
    <p:restoredTop sz="94660"/>
  </p:normalViewPr>
  <p:slideViewPr>
    <p:cSldViewPr snapToGrid="0">
      <p:cViewPr varScale="1">
        <p:scale>
          <a:sx n="78" d="100"/>
          <a:sy n="78" d="100"/>
        </p:scale>
        <p:origin x="6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5223065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4972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3566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2603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061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1137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5049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3193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7299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04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293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61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6412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44420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882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691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6869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591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305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TIDIDE Writing </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a:t>Your flawless guide to writing a flawless paragraph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133740"/>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I- Important Evidence</a:t>
            </a:r>
          </a:p>
        </p:txBody>
      </p:sp>
      <p:sp>
        <p:nvSpPr>
          <p:cNvPr id="126" name="Shape 126"/>
          <p:cNvSpPr txBox="1">
            <a:spLocks noGrp="1"/>
          </p:cNvSpPr>
          <p:nvPr>
            <p:ph type="body" idx="1"/>
          </p:nvPr>
        </p:nvSpPr>
        <p:spPr>
          <a:xfrm>
            <a:off x="311700" y="746940"/>
            <a:ext cx="8520600" cy="3397200"/>
          </a:xfrm>
          <a:prstGeom prst="rect">
            <a:avLst/>
          </a:prstGeom>
        </p:spPr>
        <p:txBody>
          <a:bodyPr lIns="91425" tIns="91425" rIns="91425" bIns="91425" anchor="t" anchorCtr="0">
            <a:noAutofit/>
          </a:bodyPr>
          <a:lstStyle/>
          <a:p>
            <a:pPr lvl="0">
              <a:spcBef>
                <a:spcPts val="0"/>
              </a:spcBef>
              <a:buNone/>
            </a:pPr>
            <a:r>
              <a:rPr lang="en" dirty="0"/>
              <a:t>How do you go about “embedding” supporting evidence into a paragraph?</a:t>
            </a:r>
          </a:p>
          <a:p>
            <a:pPr marL="457200" lvl="0" indent="-228600" rtl="0">
              <a:spcBef>
                <a:spcPts val="0"/>
              </a:spcBef>
              <a:buAutoNum type="arabicPeriod"/>
            </a:pPr>
            <a:r>
              <a:rPr lang="en" b="1" dirty="0"/>
              <a:t>Use a brief phrase to introduce the supporting evidence. </a:t>
            </a:r>
            <a:r>
              <a:rPr lang="en" dirty="0"/>
              <a:t>The “brief phrase” is a sentence that describes the supporting evidence. It may include where the evidence came from, and/or who created it.  Examples:</a:t>
            </a:r>
          </a:p>
          <a:p>
            <a:pPr marL="1188720" lvl="4" indent="-285750">
              <a:lnSpc>
                <a:spcPct val="100000"/>
              </a:lnSpc>
              <a:spcAft>
                <a:spcPts val="0"/>
              </a:spcAft>
              <a:buFont typeface="Arial" panose="020B0604020202020204" pitchFamily="34" charset="0"/>
              <a:buChar char="•"/>
            </a:pPr>
            <a:r>
              <a:rPr lang="en" dirty="0"/>
              <a:t>In the first paragraph, _____ </a:t>
            </a:r>
          </a:p>
          <a:p>
            <a:pPr marL="1188720" lvl="4" indent="-285750">
              <a:lnSpc>
                <a:spcPct val="100000"/>
              </a:lnSpc>
              <a:spcAft>
                <a:spcPts val="0"/>
              </a:spcAft>
              <a:buFont typeface="Arial" panose="020B0604020202020204" pitchFamily="34" charset="0"/>
              <a:buChar char="•"/>
            </a:pPr>
            <a:r>
              <a:rPr lang="en" dirty="0"/>
              <a:t>The author says...</a:t>
            </a:r>
          </a:p>
          <a:p>
            <a:pPr marL="1188720" lvl="4" indent="-285750">
              <a:lnSpc>
                <a:spcPct val="100000"/>
              </a:lnSpc>
              <a:spcAft>
                <a:spcPts val="0"/>
              </a:spcAft>
              <a:buFont typeface="Arial" panose="020B0604020202020204" pitchFamily="34" charset="0"/>
              <a:buChar char="•"/>
            </a:pPr>
            <a:r>
              <a:rPr lang="en" dirty="0"/>
              <a:t>The text states...</a:t>
            </a:r>
          </a:p>
          <a:p>
            <a:pPr marL="1188720" lvl="4" indent="-285750">
              <a:lnSpc>
                <a:spcPct val="100000"/>
              </a:lnSpc>
              <a:spcAft>
                <a:spcPts val="0"/>
              </a:spcAft>
              <a:buFont typeface="Arial" panose="020B0604020202020204" pitchFamily="34" charset="0"/>
              <a:buChar char="•"/>
            </a:pPr>
            <a:r>
              <a:rPr lang="en" dirty="0"/>
              <a:t>The text describes</a:t>
            </a:r>
          </a:p>
          <a:p>
            <a:pPr marL="1188720" lvl="4" indent="-285750">
              <a:lnSpc>
                <a:spcPct val="100000"/>
              </a:lnSpc>
              <a:spcAft>
                <a:spcPts val="0"/>
              </a:spcAft>
              <a:buFont typeface="Arial" panose="020B0604020202020204" pitchFamily="34" charset="0"/>
              <a:buChar char="•"/>
            </a:pPr>
            <a:r>
              <a:rPr lang="en" dirty="0"/>
              <a:t>For example...</a:t>
            </a:r>
          </a:p>
          <a:p>
            <a:pPr marL="1188720" lvl="4" indent="-285750">
              <a:lnSpc>
                <a:spcPct val="100000"/>
              </a:lnSpc>
              <a:spcAft>
                <a:spcPts val="0"/>
              </a:spcAft>
              <a:buFont typeface="Arial" panose="020B0604020202020204" pitchFamily="34" charset="0"/>
              <a:buChar char="•"/>
            </a:pPr>
            <a:r>
              <a:rPr lang="en" dirty="0"/>
              <a:t>The author explains...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133740"/>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I- Important Evidence</a:t>
            </a:r>
          </a:p>
        </p:txBody>
      </p:sp>
      <p:sp>
        <p:nvSpPr>
          <p:cNvPr id="126" name="Shape 126"/>
          <p:cNvSpPr txBox="1">
            <a:spLocks noGrp="1"/>
          </p:cNvSpPr>
          <p:nvPr>
            <p:ph type="body" idx="1"/>
          </p:nvPr>
        </p:nvSpPr>
        <p:spPr>
          <a:xfrm>
            <a:off x="311700" y="746940"/>
            <a:ext cx="8520600" cy="4175256"/>
          </a:xfrm>
          <a:prstGeom prst="rect">
            <a:avLst/>
          </a:prstGeom>
        </p:spPr>
        <p:txBody>
          <a:bodyPr lIns="91425" tIns="91425" rIns="91425" bIns="91425" anchor="t" anchorCtr="0">
            <a:noAutofit/>
          </a:bodyPr>
          <a:lstStyle/>
          <a:p>
            <a:pPr lvl="0">
              <a:spcBef>
                <a:spcPts val="0"/>
              </a:spcBef>
              <a:buNone/>
            </a:pPr>
            <a:r>
              <a:rPr lang="en" dirty="0"/>
              <a:t>How do you go about “embedding” supporting evidence into a paragraph?</a:t>
            </a:r>
          </a:p>
          <a:p>
            <a:pPr marL="571500" lvl="0" indent="-342900" rtl="0">
              <a:spcBef>
                <a:spcPts val="0"/>
              </a:spcBef>
              <a:buFont typeface="+mj-lt"/>
              <a:buAutoNum type="arabicPeriod" startAt="2"/>
            </a:pPr>
            <a:r>
              <a:rPr lang="en" b="1" dirty="0"/>
              <a:t>Insert the quote, statistic, or fact that you are using as supporting evidence. </a:t>
            </a:r>
            <a:r>
              <a:rPr lang="en" dirty="0"/>
              <a:t>Incorporate your supporting evidence in such a way that your paragraphs do not sound awkward or forced.</a:t>
            </a:r>
          </a:p>
          <a:p>
            <a:pPr marL="228600" lvl="0" rtl="0">
              <a:spcBef>
                <a:spcPts val="0"/>
              </a:spcBef>
            </a:pPr>
            <a:r>
              <a:rPr lang="en" dirty="0"/>
              <a:t>In order to avoid plagiarism, you need to CITE your evidence. You do this by:</a:t>
            </a:r>
          </a:p>
          <a:p>
            <a:pPr marL="822960" lvl="0" indent="-228600">
              <a:buAutoNum type="arabicPeriod"/>
            </a:pPr>
            <a:r>
              <a:rPr lang="en" dirty="0"/>
              <a:t>Putting quotes around the word-for-word quotation</a:t>
            </a:r>
          </a:p>
          <a:p>
            <a:pPr marL="822960" lvl="0" indent="-228600">
              <a:buAutoNum type="arabicPeriod"/>
            </a:pPr>
            <a:r>
              <a:rPr lang="en" dirty="0"/>
              <a:t>Following the quote with a parenthetical citation (usually author’s last name and page number)</a:t>
            </a:r>
          </a:p>
          <a:p>
            <a:pPr marL="1188720" lvl="3" indent="-228600">
              <a:buAutoNum type="romanLcPeriod"/>
            </a:pPr>
            <a:r>
              <a:rPr lang="en" dirty="0"/>
              <a:t>“BLAH BLAH BLAH” (Smolko 7). </a:t>
            </a:r>
          </a:p>
        </p:txBody>
      </p:sp>
    </p:spTree>
    <p:extLst>
      <p:ext uri="{BB962C8B-B14F-4D97-AF65-F5344CB8AC3E}">
        <p14:creationId xmlns:p14="http://schemas.microsoft.com/office/powerpoint/2010/main" val="109699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t>D- Detailed Explanation </a:t>
            </a:r>
          </a:p>
        </p:txBody>
      </p:sp>
      <p:sp>
        <p:nvSpPr>
          <p:cNvPr id="144" name="Shape 14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You made your claim/inference in the topic sentence and you found evidence from the text to support it. NOW, you must write about </a:t>
            </a:r>
            <a:r>
              <a:rPr lang="en" i="1" dirty="0"/>
              <a:t>the connection </a:t>
            </a:r>
            <a:r>
              <a:rPr lang="en" dirty="0"/>
              <a:t>between your inference and the quote. </a:t>
            </a:r>
          </a:p>
          <a:p>
            <a:pPr lvl="0">
              <a:spcBef>
                <a:spcPts val="0"/>
              </a:spcBef>
              <a:buNone/>
            </a:pPr>
            <a:r>
              <a:rPr lang="en" dirty="0"/>
              <a:t>Why did you pick that quote?</a:t>
            </a:r>
          </a:p>
          <a:p>
            <a:pPr lvl="0">
              <a:spcBef>
                <a:spcPts val="0"/>
              </a:spcBef>
              <a:buNone/>
            </a:pPr>
            <a:r>
              <a:rPr lang="en" dirty="0"/>
              <a:t>How does that evidence relate to your topic sentence? </a:t>
            </a:r>
          </a:p>
          <a:p>
            <a:pPr lvl="0">
              <a:spcBef>
                <a:spcPts val="0"/>
              </a:spcBef>
              <a:buNone/>
            </a:pPr>
            <a:r>
              <a:rPr lang="en" dirty="0"/>
              <a:t>Why? How? What do you mean/ see? Go further! </a:t>
            </a:r>
          </a:p>
          <a:p>
            <a:pPr lvl="0">
              <a:spcBef>
                <a:spcPts val="0"/>
              </a:spcBef>
              <a:buNone/>
            </a:pPr>
            <a:r>
              <a:rPr lang="en" dirty="0"/>
              <a:t>Here comes your analysis.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buSzPct val="36666"/>
            </a:pPr>
            <a:r>
              <a:rPr lang="en" dirty="0"/>
              <a:t>D- Detailed Explanation </a:t>
            </a:r>
          </a:p>
        </p:txBody>
      </p:sp>
      <p:sp>
        <p:nvSpPr>
          <p:cNvPr id="108" name="Shape 10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lnSpc>
                <a:spcPct val="115000"/>
              </a:lnSpc>
              <a:spcBef>
                <a:spcPts val="0"/>
              </a:spcBef>
              <a:buClr>
                <a:schemeClr val="dk1"/>
              </a:buClr>
              <a:buSzPct val="61111"/>
              <a:buFont typeface="Arial"/>
              <a:buNone/>
            </a:pPr>
            <a:r>
              <a:rPr lang="en" b="1" dirty="0"/>
              <a:t>Explain the Evidence</a:t>
            </a:r>
            <a:r>
              <a:rPr lang="en" dirty="0"/>
              <a:t>: Explain how the quote(s) or paraphrase(s) you pointed out supports your idea. Sentence starters:</a:t>
            </a:r>
          </a:p>
          <a:p>
            <a:pPr marL="1280160" lvl="0">
              <a:lnSpc>
                <a:spcPct val="100000"/>
              </a:lnSpc>
              <a:spcBef>
                <a:spcPts val="0"/>
              </a:spcBef>
              <a:spcAft>
                <a:spcPts val="600"/>
              </a:spcAft>
              <a:buClr>
                <a:schemeClr val="dk1"/>
              </a:buClr>
              <a:buSzPct val="61111"/>
              <a:buFont typeface="Arial"/>
              <a:buNone/>
            </a:pPr>
            <a:r>
              <a:rPr lang="en" dirty="0"/>
              <a:t>This shows...</a:t>
            </a:r>
          </a:p>
          <a:p>
            <a:pPr marL="1280160" lvl="0">
              <a:lnSpc>
                <a:spcPct val="100000"/>
              </a:lnSpc>
              <a:spcBef>
                <a:spcPts val="0"/>
              </a:spcBef>
              <a:spcAft>
                <a:spcPts val="600"/>
              </a:spcAft>
              <a:buClr>
                <a:schemeClr val="dk1"/>
              </a:buClr>
              <a:buSzPct val="61111"/>
              <a:buFont typeface="Arial"/>
              <a:buNone/>
            </a:pPr>
            <a:r>
              <a:rPr lang="en" dirty="0"/>
              <a:t>This is because...</a:t>
            </a:r>
          </a:p>
          <a:p>
            <a:pPr marL="1280160" lvl="0">
              <a:lnSpc>
                <a:spcPct val="100000"/>
              </a:lnSpc>
              <a:spcBef>
                <a:spcPts val="0"/>
              </a:spcBef>
              <a:spcAft>
                <a:spcPts val="600"/>
              </a:spcAft>
              <a:buClr>
                <a:schemeClr val="dk1"/>
              </a:buClr>
              <a:buSzPct val="61111"/>
              <a:buFont typeface="Arial"/>
              <a:buNone/>
            </a:pPr>
            <a:r>
              <a:rPr lang="en" dirty="0"/>
              <a:t>This means...</a:t>
            </a:r>
          </a:p>
          <a:p>
            <a:pPr marL="1280160" lvl="0">
              <a:lnSpc>
                <a:spcPct val="100000"/>
              </a:lnSpc>
              <a:spcBef>
                <a:spcPts val="0"/>
              </a:spcBef>
              <a:spcAft>
                <a:spcPts val="600"/>
              </a:spcAft>
              <a:buClr>
                <a:schemeClr val="dk1"/>
              </a:buClr>
              <a:buSzPct val="61111"/>
              <a:buFont typeface="Arial"/>
              <a:buNone/>
            </a:pPr>
            <a:r>
              <a:rPr lang="en" dirty="0"/>
              <a:t>This reveals...</a:t>
            </a:r>
          </a:p>
          <a:p>
            <a:pPr marL="1280160" lvl="0">
              <a:lnSpc>
                <a:spcPct val="100000"/>
              </a:lnSpc>
              <a:spcBef>
                <a:spcPts val="0"/>
              </a:spcBef>
              <a:spcAft>
                <a:spcPts val="600"/>
              </a:spcAft>
              <a:buClr>
                <a:schemeClr val="dk1"/>
              </a:buClr>
              <a:buSzPct val="61111"/>
              <a:buFont typeface="Arial"/>
              <a:buNone/>
            </a:pPr>
            <a:r>
              <a:rPr lang="en" dirty="0"/>
              <a:t>This illustrates...</a:t>
            </a:r>
          </a:p>
          <a:p>
            <a:pPr marL="1280160" lvl="0">
              <a:lnSpc>
                <a:spcPct val="100000"/>
              </a:lnSpc>
              <a:spcBef>
                <a:spcPts val="0"/>
              </a:spcBef>
              <a:spcAft>
                <a:spcPts val="600"/>
              </a:spcAft>
              <a:buClr>
                <a:schemeClr val="dk1"/>
              </a:buClr>
              <a:buSzPct val="61111"/>
              <a:buFont typeface="Arial"/>
              <a:buNone/>
            </a:pPr>
            <a:r>
              <a:rPr lang="en" dirty="0"/>
              <a:t>This highlights the difference between...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318566"/>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D- Detailed Explanation </a:t>
            </a:r>
          </a:p>
        </p:txBody>
      </p:sp>
      <p:sp>
        <p:nvSpPr>
          <p:cNvPr id="150" name="Shape 150"/>
          <p:cNvSpPr txBox="1">
            <a:spLocks noGrp="1"/>
          </p:cNvSpPr>
          <p:nvPr>
            <p:ph type="body" idx="1"/>
          </p:nvPr>
        </p:nvSpPr>
        <p:spPr>
          <a:xfrm>
            <a:off x="311700" y="1058225"/>
            <a:ext cx="8520600" cy="3397200"/>
          </a:xfrm>
          <a:prstGeom prst="rect">
            <a:avLst/>
          </a:prstGeom>
        </p:spPr>
        <p:txBody>
          <a:bodyPr lIns="91425" tIns="91425" rIns="91425" bIns="91425" anchor="t" anchorCtr="0">
            <a:noAutofit/>
          </a:bodyPr>
          <a:lstStyle/>
          <a:p>
            <a:pPr lvl="0">
              <a:spcBef>
                <a:spcPts val="0"/>
              </a:spcBef>
              <a:buNone/>
            </a:pPr>
            <a:r>
              <a:rPr lang="en" dirty="0"/>
              <a:t>This critical stage is often the most difficult for many students. </a:t>
            </a:r>
          </a:p>
          <a:p>
            <a:pPr lvl="0">
              <a:spcBef>
                <a:spcPts val="0"/>
              </a:spcBef>
              <a:buNone/>
            </a:pPr>
            <a:r>
              <a:rPr lang="en" dirty="0"/>
              <a:t>There are two types of writing: Descriptive writing and analytical writing. Descriptive writing answers the "who," "what," "where," and "how" questions. It often tends to summarize the text. </a:t>
            </a:r>
          </a:p>
          <a:p>
            <a:pPr lvl="0">
              <a:spcBef>
                <a:spcPts val="0"/>
              </a:spcBef>
              <a:buNone/>
            </a:pPr>
            <a:r>
              <a:rPr lang="en" b="1" dirty="0"/>
              <a:t>Analytical writing</a:t>
            </a:r>
            <a:r>
              <a:rPr lang="en" dirty="0"/>
              <a:t>, however, answers to the "why" question. When you consider the question, "Why is this point important?", it pushes you beyond mere description/ summary into ideas that are convincing, argumentative, and defend a position.</a:t>
            </a:r>
          </a:p>
          <a:p>
            <a:pPr lvl="0">
              <a:spcBef>
                <a:spcPts val="0"/>
              </a:spcBef>
              <a:buNone/>
            </a:pPr>
            <a:r>
              <a:rPr lang="en" dirty="0"/>
              <a:t>Remember, write as if the audience has already read the text you are talking about.</a:t>
            </a:r>
          </a:p>
          <a:p>
            <a:pPr lvl="0">
              <a:spcBef>
                <a:spcPts val="0"/>
              </a:spcBef>
              <a:buNone/>
            </a:pPr>
            <a:r>
              <a:rPr lang="en" i="1" dirty="0"/>
              <a:t>Never summarize, you are past this point</a:t>
            </a:r>
            <a:r>
              <a:rPr lang="en"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104366"/>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D- Detailed Explanation </a:t>
            </a:r>
          </a:p>
        </p:txBody>
      </p:sp>
      <p:sp>
        <p:nvSpPr>
          <p:cNvPr id="156" name="Shape 156"/>
          <p:cNvSpPr txBox="1">
            <a:spLocks noGrp="1"/>
          </p:cNvSpPr>
          <p:nvPr>
            <p:ph type="body" idx="1"/>
          </p:nvPr>
        </p:nvSpPr>
        <p:spPr>
          <a:xfrm>
            <a:off x="248947" y="717566"/>
            <a:ext cx="8520600" cy="3397200"/>
          </a:xfrm>
          <a:prstGeom prst="rect">
            <a:avLst/>
          </a:prstGeom>
        </p:spPr>
        <p:txBody>
          <a:bodyPr lIns="91425" tIns="91425" rIns="91425" bIns="91425" anchor="t" anchorCtr="0">
            <a:noAutofit/>
          </a:bodyPr>
          <a:lstStyle/>
          <a:p>
            <a:pPr lvl="0">
              <a:lnSpc>
                <a:spcPct val="100000"/>
              </a:lnSpc>
              <a:spcBef>
                <a:spcPts val="0"/>
              </a:spcBef>
              <a:spcAft>
                <a:spcPts val="1200"/>
              </a:spcAft>
              <a:buNone/>
            </a:pPr>
            <a:r>
              <a:rPr lang="en" dirty="0"/>
              <a:t>What do I even analyze?</a:t>
            </a:r>
          </a:p>
          <a:p>
            <a:pPr lvl="0">
              <a:lnSpc>
                <a:spcPct val="100000"/>
              </a:lnSpc>
              <a:spcBef>
                <a:spcPts val="0"/>
              </a:spcBef>
              <a:spcAft>
                <a:spcPts val="1200"/>
              </a:spcAft>
              <a:buNone/>
            </a:pPr>
            <a:r>
              <a:rPr lang="en" dirty="0"/>
              <a:t>For literary analysis, common areas to explore in a text include:</a:t>
            </a:r>
          </a:p>
          <a:p>
            <a:pPr marL="457200" lvl="0" indent="-228600" rtl="0">
              <a:lnSpc>
                <a:spcPct val="100000"/>
              </a:lnSpc>
              <a:spcBef>
                <a:spcPts val="0"/>
              </a:spcBef>
              <a:spcAft>
                <a:spcPts val="1200"/>
              </a:spcAft>
              <a:buChar char="●"/>
            </a:pPr>
            <a:r>
              <a:rPr lang="en" dirty="0"/>
              <a:t>Identifying common themes, repetitions, and patterns. </a:t>
            </a:r>
          </a:p>
          <a:p>
            <a:pPr marL="457200" lvl="0" indent="-228600" rtl="0">
              <a:lnSpc>
                <a:spcPct val="100000"/>
              </a:lnSpc>
              <a:spcBef>
                <a:spcPts val="0"/>
              </a:spcBef>
              <a:spcAft>
                <a:spcPts val="1200"/>
              </a:spcAft>
              <a:buChar char="●"/>
            </a:pPr>
            <a:r>
              <a:rPr lang="en" dirty="0"/>
              <a:t>Categorizing elements, tone (the emotion you get from a text), and narrative style (point of view, stream-of-consciousness) </a:t>
            </a:r>
          </a:p>
          <a:p>
            <a:pPr marL="457200" lvl="0" indent="-228600" rtl="0">
              <a:lnSpc>
                <a:spcPct val="100000"/>
              </a:lnSpc>
              <a:spcBef>
                <a:spcPts val="0"/>
              </a:spcBef>
              <a:spcAft>
                <a:spcPts val="1200"/>
              </a:spcAft>
              <a:buChar char="●"/>
            </a:pPr>
            <a:r>
              <a:rPr lang="en" dirty="0"/>
              <a:t>Highlighting characterization (indirect), setting, and foreshadowing. </a:t>
            </a:r>
          </a:p>
          <a:p>
            <a:pPr marL="457200" lvl="0" indent="-228600" rtl="0">
              <a:lnSpc>
                <a:spcPct val="100000"/>
              </a:lnSpc>
              <a:spcBef>
                <a:spcPts val="0"/>
              </a:spcBef>
              <a:spcAft>
                <a:spcPts val="1200"/>
              </a:spcAft>
              <a:buChar char="●"/>
            </a:pPr>
            <a:r>
              <a:rPr lang="en" dirty="0"/>
              <a:t>Labeling character types (archetypes), symbols, and metaphors.</a:t>
            </a:r>
          </a:p>
          <a:p>
            <a:pPr lvl="0">
              <a:lnSpc>
                <a:spcPct val="100000"/>
              </a:lnSpc>
              <a:spcBef>
                <a:spcPts val="0"/>
              </a:spcBef>
              <a:spcAft>
                <a:spcPts val="1200"/>
              </a:spcAft>
              <a:buNone/>
            </a:pPr>
            <a:r>
              <a:rPr lang="en" dirty="0"/>
              <a:t>So the purpose of a “D” sentence is to interpret meaning, dive deeper in a text, reveal something (symbols &amp; such), or show something that is not obvious to the readers.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Transition </a:t>
            </a:r>
          </a:p>
        </p:txBody>
      </p:sp>
      <p:sp>
        <p:nvSpPr>
          <p:cNvPr id="168" name="Shape 16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After your “T,” “I,” and “D” sentence, you need a transitional word or phrase. Why? This establishes </a:t>
            </a:r>
            <a:r>
              <a:rPr lang="en" i="1" dirty="0"/>
              <a:t>flow</a:t>
            </a:r>
            <a:r>
              <a:rPr lang="en" dirty="0"/>
              <a:t> in between your pieces of textual evidence so things don’t sound choppy or random. </a:t>
            </a:r>
          </a:p>
          <a:p>
            <a:pPr lvl="0">
              <a:spcBef>
                <a:spcPts val="0"/>
              </a:spcBef>
              <a:buNone/>
            </a:pPr>
            <a:r>
              <a:rPr lang="en" dirty="0"/>
              <a:t>Examples: In addition, Also, In the same fashion/ manner/ way, Second, Equally Important, Again, Equally, Moreover, However, Likewise, Additionally, Furthermore,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t>E- Ending Sentence </a:t>
            </a:r>
          </a:p>
        </p:txBody>
      </p:sp>
      <p:sp>
        <p:nvSpPr>
          <p:cNvPr id="186" name="Shape 18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E Sentences are baby conclusion paragraphs. </a:t>
            </a:r>
          </a:p>
          <a:p>
            <a:pPr lvl="0"/>
            <a:r>
              <a:rPr lang="en" dirty="0"/>
              <a:t>You should seize the conclusion as an analyzing  opportunity to provide your own opinion and reflection about your understanding/processing of the text.</a:t>
            </a:r>
          </a:p>
          <a:p>
            <a:pPr lvl="0">
              <a:spcBef>
                <a:spcPts val="0"/>
              </a:spcBef>
              <a:buNone/>
            </a:pPr>
            <a:r>
              <a:rPr lang="en" dirty="0"/>
              <a:t>This answers the question, “So what?”</a:t>
            </a:r>
          </a:p>
          <a:p>
            <a:pPr lvl="0">
              <a:spcBef>
                <a:spcPts val="0"/>
              </a:spcBef>
              <a:buNone/>
            </a:pPr>
            <a:r>
              <a:rPr lang="en" dirty="0"/>
              <a:t>In one sentence, summarize the evidence and its role in supporting your inference. </a:t>
            </a:r>
          </a:p>
          <a:p>
            <a:pPr lvl="0">
              <a:spcBef>
                <a:spcPts val="0"/>
              </a:spcBef>
              <a:buNone/>
            </a:pPr>
            <a:r>
              <a:rPr lang="en-US" b="1" dirty="0"/>
              <a:t>Example</a:t>
            </a:r>
            <a:r>
              <a:rPr lang="en-US" dirty="0"/>
              <a:t>: Through the evidence, Odysseus’ tone suggests his growing impatience with his disobeying men by displaying a feeling of betrayal.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153195"/>
            <a:ext cx="8520600" cy="613200"/>
          </a:xfrm>
          <a:prstGeom prst="rect">
            <a:avLst/>
          </a:prstGeom>
        </p:spPr>
        <p:txBody>
          <a:bodyPr lIns="91425" tIns="91425" rIns="91425" bIns="91425" anchor="t" anchorCtr="0">
            <a:noAutofit/>
          </a:bodyPr>
          <a:lstStyle/>
          <a:p>
            <a:pPr lvl="0">
              <a:spcBef>
                <a:spcPts val="0"/>
              </a:spcBef>
              <a:buNone/>
            </a:pPr>
            <a:r>
              <a:rPr lang="en" dirty="0"/>
              <a:t>Imaginary Cat Article- Meow</a:t>
            </a:r>
          </a:p>
        </p:txBody>
      </p:sp>
      <p:sp>
        <p:nvSpPr>
          <p:cNvPr id="174" name="Shape 174"/>
          <p:cNvSpPr txBox="1">
            <a:spLocks noGrp="1"/>
          </p:cNvSpPr>
          <p:nvPr>
            <p:ph type="body" idx="1"/>
          </p:nvPr>
        </p:nvSpPr>
        <p:spPr>
          <a:xfrm>
            <a:off x="311700" y="899226"/>
            <a:ext cx="8520600" cy="3397200"/>
          </a:xfrm>
          <a:prstGeom prst="rect">
            <a:avLst/>
          </a:prstGeom>
        </p:spPr>
        <p:txBody>
          <a:bodyPr lIns="91425" tIns="91425" rIns="91425" bIns="91425" anchor="t" anchorCtr="0">
            <a:noAutofit/>
          </a:bodyPr>
          <a:lstStyle/>
          <a:p>
            <a:pPr lvl="0">
              <a:spcBef>
                <a:spcPts val="0"/>
              </a:spcBef>
              <a:buNone/>
            </a:pPr>
            <a:r>
              <a:rPr lang="en" dirty="0"/>
              <a:t>Cats kill between 1.4 billion and 3.7 billion birds every year in the United States alone, a new report concludes. That’s nearly a billion more birds — at least — than estimated by some previous studies, Peter Marra told Science News. This research scientist, who works at the Smithsonian Conservation Biology Institute in Washington, D.C., led the new study. </a:t>
            </a:r>
          </a:p>
          <a:p>
            <a:pPr lvl="0">
              <a:spcBef>
                <a:spcPts val="0"/>
              </a:spcBef>
              <a:buNone/>
            </a:pPr>
            <a:r>
              <a:rPr lang="en" dirty="0"/>
              <a:t>Any long-term solution will be controversial. Some people propose catching wild cats and neutering them, which means performing minor surgery to make them unable to reproduce. That won’t make them kill fewer animals. But it will slow the increase in number of these natural-born killers. Other people have proposed catching and killing feral cats.</a:t>
            </a:r>
          </a:p>
          <a:p>
            <a:pPr lvl="0" algn="r">
              <a:spcBef>
                <a:spcPts val="0"/>
              </a:spcBef>
              <a:buNone/>
            </a:pPr>
            <a:r>
              <a:rPr lang="en-US" i="1" dirty="0"/>
              <a:t>f</a:t>
            </a:r>
            <a:r>
              <a:rPr lang="en" i="1" dirty="0"/>
              <a:t>rom page 4 of Lydia Shumaker’s article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Text Placeholder 2"/>
          <p:cNvSpPr>
            <a:spLocks noGrp="1"/>
          </p:cNvSpPr>
          <p:nvPr>
            <p:ph type="body" idx="1"/>
          </p:nvPr>
        </p:nvSpPr>
        <p:spPr/>
        <p:txBody>
          <a:bodyPr/>
          <a:lstStyle/>
          <a:p>
            <a:r>
              <a:rPr lang="en-US" dirty="0"/>
              <a:t>What is the author’s purpose and how does she achieve that purpose?</a:t>
            </a:r>
          </a:p>
        </p:txBody>
      </p:sp>
    </p:spTree>
    <p:extLst>
      <p:ext uri="{BB962C8B-B14F-4D97-AF65-F5344CB8AC3E}">
        <p14:creationId xmlns:p14="http://schemas.microsoft.com/office/powerpoint/2010/main" val="309673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 TOPIC SENTENCE </a:t>
            </a:r>
          </a:p>
        </p:txBody>
      </p:sp>
      <p:sp>
        <p:nvSpPr>
          <p:cNvPr id="66" name="Shape 66"/>
          <p:cNvSpPr txBox="1">
            <a:spLocks noGrp="1"/>
          </p:cNvSpPr>
          <p:nvPr>
            <p:ph type="body" idx="1"/>
          </p:nvPr>
        </p:nvSpPr>
        <p:spPr>
          <a:xfrm>
            <a:off x="217325" y="982825"/>
            <a:ext cx="8520600" cy="3397200"/>
          </a:xfrm>
          <a:prstGeom prst="rect">
            <a:avLst/>
          </a:prstGeom>
        </p:spPr>
        <p:txBody>
          <a:bodyPr lIns="91425" tIns="91425" rIns="91425" bIns="91425" anchor="t" anchorCtr="0">
            <a:noAutofit/>
          </a:bodyPr>
          <a:lstStyle/>
          <a:p>
            <a:pPr lvl="0">
              <a:spcBef>
                <a:spcPts val="0"/>
              </a:spcBef>
              <a:buNone/>
            </a:pPr>
            <a:r>
              <a:rPr lang="en" dirty="0"/>
              <a:t>If a thesis is a road map to a paper, then a topic sentence is a guide to a paragraph. Therefore, you should think of topic sentences as kinds of mini-theses, organizing and enabling the development of each paragraph in a paper.</a:t>
            </a:r>
          </a:p>
          <a:p>
            <a:pPr lvl="0">
              <a:spcBef>
                <a:spcPts val="0"/>
              </a:spcBef>
              <a:buNone/>
            </a:pPr>
            <a:r>
              <a:rPr lang="en" dirty="0"/>
              <a:t>Use specific language in your topic sentences and avoid making broad, sweeping generalizations (BE SPECIFIC)</a:t>
            </a:r>
          </a:p>
          <a:p>
            <a:pPr lvl="0">
              <a:spcBef>
                <a:spcPts val="0"/>
              </a:spcBef>
              <a:buNone/>
            </a:pPr>
            <a:r>
              <a:rPr lang="en" b="1" dirty="0"/>
              <a:t>Vague Topic Sentence</a:t>
            </a:r>
            <a:r>
              <a:rPr lang="en" dirty="0"/>
              <a:t>: Public schools are great. </a:t>
            </a:r>
          </a:p>
          <a:p>
            <a:pPr lvl="0">
              <a:spcBef>
                <a:spcPts val="0"/>
              </a:spcBef>
              <a:buNone/>
            </a:pPr>
            <a:r>
              <a:rPr lang="en" b="1" dirty="0"/>
              <a:t>Stronger Topic Sentence</a:t>
            </a:r>
            <a:r>
              <a:rPr lang="en" dirty="0"/>
              <a:t>: Public schools do as well academically as private schools, according to statistics.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211561"/>
            <a:ext cx="8520600" cy="613200"/>
          </a:xfrm>
          <a:prstGeom prst="rect">
            <a:avLst/>
          </a:prstGeom>
        </p:spPr>
        <p:txBody>
          <a:bodyPr lIns="91425" tIns="91425" rIns="91425" bIns="91425" anchor="t" anchorCtr="0">
            <a:noAutofit/>
          </a:bodyPr>
          <a:lstStyle/>
          <a:p>
            <a:pPr lvl="0">
              <a:spcBef>
                <a:spcPts val="0"/>
              </a:spcBef>
              <a:buNone/>
            </a:pPr>
            <a:r>
              <a:rPr lang="en" dirty="0"/>
              <a:t>TIDIDE Example</a:t>
            </a:r>
          </a:p>
        </p:txBody>
      </p:sp>
      <p:sp>
        <p:nvSpPr>
          <p:cNvPr id="180" name="Shape 180"/>
          <p:cNvSpPr txBox="1">
            <a:spLocks noGrp="1"/>
          </p:cNvSpPr>
          <p:nvPr>
            <p:ph type="body" idx="1"/>
          </p:nvPr>
        </p:nvSpPr>
        <p:spPr>
          <a:xfrm>
            <a:off x="311700" y="824761"/>
            <a:ext cx="8520600" cy="3397200"/>
          </a:xfrm>
          <a:prstGeom prst="rect">
            <a:avLst/>
          </a:prstGeom>
        </p:spPr>
        <p:txBody>
          <a:bodyPr lIns="91425" tIns="91425" rIns="91425" bIns="91425" anchor="t" anchorCtr="0">
            <a:noAutofit/>
          </a:bodyPr>
          <a:lstStyle/>
          <a:p>
            <a:pPr lvl="0">
              <a:spcBef>
                <a:spcPts val="0"/>
              </a:spcBef>
              <a:buNone/>
            </a:pPr>
            <a:r>
              <a:rPr lang="en" dirty="0">
                <a:solidFill>
                  <a:srgbClr val="FF0000"/>
                </a:solidFill>
              </a:rPr>
              <a:t>The author’s purpose is to make people aware that cats killing birds has become a problem and that any solution to the problem will be controversial.</a:t>
            </a:r>
            <a:r>
              <a:rPr lang="en" dirty="0"/>
              <a:t> </a:t>
            </a:r>
            <a:r>
              <a:rPr lang="en" dirty="0">
                <a:solidFill>
                  <a:srgbClr val="FF9900"/>
                </a:solidFill>
              </a:rPr>
              <a:t>In the first paragraph, the author points out that, “Cats kill between 1.4 billion and 3.7 billion every year” (Shumaker 4). </a:t>
            </a:r>
            <a:r>
              <a:rPr lang="en" dirty="0">
                <a:solidFill>
                  <a:srgbClr val="6AA84F"/>
                </a:solidFill>
              </a:rPr>
              <a:t>The author’s use of that statistic catches a reader’s eye because of the shocking numbers, which illustrates the gravity of the issue.</a:t>
            </a:r>
            <a:r>
              <a:rPr lang="en" dirty="0">
                <a:solidFill>
                  <a:srgbClr val="00FF00"/>
                </a:solidFill>
              </a:rPr>
              <a:t> </a:t>
            </a:r>
            <a:r>
              <a:rPr lang="en" dirty="0">
                <a:solidFill>
                  <a:srgbClr val="00FFFF"/>
                </a:solidFill>
              </a:rPr>
              <a:t>Then,</a:t>
            </a:r>
            <a:r>
              <a:rPr lang="en" dirty="0"/>
              <a:t> </a:t>
            </a:r>
            <a:r>
              <a:rPr lang="en" dirty="0">
                <a:solidFill>
                  <a:schemeClr val="accent1">
                    <a:lumMod val="50000"/>
                  </a:schemeClr>
                </a:solidFill>
              </a:rPr>
              <a:t>in the second paragraph, the author says that there are two controversial ways to solve the problem, by either “catching wild cats and performing surgery on them so they cannot reproduce or catching and killing them” (4)</a:t>
            </a:r>
            <a:r>
              <a:rPr lang="en" dirty="0">
                <a:solidFill>
                  <a:srgbClr val="1155CC"/>
                </a:solidFill>
              </a:rPr>
              <a:t>. </a:t>
            </a:r>
            <a:r>
              <a:rPr lang="en" dirty="0">
                <a:solidFill>
                  <a:srgbClr val="00B050"/>
                </a:solidFill>
              </a:rPr>
              <a:t>The author is demonstrating that the possible solutions are controversial because most people probably would not like the idea of cats being caught in order to either operate on them or kill them.  </a:t>
            </a:r>
            <a:r>
              <a:rPr lang="en" dirty="0">
                <a:solidFill>
                  <a:srgbClr val="7030A0"/>
                </a:solidFill>
              </a:rPr>
              <a:t>By startling the reader with statistics and presenting two very grim solutions, the author calls attention to the problem yet offers little hope.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T- TOPIC SENTENCE </a:t>
            </a:r>
          </a:p>
          <a:p>
            <a:pPr lvl="0">
              <a:spcBef>
                <a:spcPts val="0"/>
              </a:spcBef>
              <a:buNone/>
            </a:pPr>
            <a:endParaRPr/>
          </a:p>
        </p:txBody>
      </p:sp>
      <p:sp>
        <p:nvSpPr>
          <p:cNvPr id="72" name="Shape 7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The purposes of a topic sentence:</a:t>
            </a:r>
          </a:p>
          <a:p>
            <a:pPr marL="457200" lvl="0" indent="-228600" rtl="0">
              <a:spcBef>
                <a:spcPts val="0"/>
              </a:spcBef>
              <a:buAutoNum type="arabicPeriod"/>
            </a:pPr>
            <a:r>
              <a:rPr lang="en"/>
              <a:t>To support an essay’s thesis statement </a:t>
            </a:r>
          </a:p>
          <a:p>
            <a:pPr marL="457200" lvl="0" indent="-228600" rtl="0">
              <a:spcBef>
                <a:spcPts val="0"/>
              </a:spcBef>
              <a:buAutoNum type="arabicPeriod"/>
            </a:pPr>
            <a:r>
              <a:rPr lang="en"/>
              <a:t>To unify the a paragraph with a general sense of organization </a:t>
            </a:r>
          </a:p>
          <a:p>
            <a:pPr marL="457200" lvl="0" indent="-228600" rtl="0">
              <a:spcBef>
                <a:spcPts val="0"/>
              </a:spcBef>
              <a:buAutoNum type="arabicPeriod"/>
            </a:pPr>
            <a:r>
              <a:rPr lang="en"/>
              <a:t>To present to the audience the subject to be discussed </a:t>
            </a:r>
          </a:p>
          <a:p>
            <a:pPr lvl="0" rtl="0">
              <a:spcBef>
                <a:spcPts val="0"/>
              </a:spcBef>
              <a:buNone/>
            </a:pPr>
            <a:r>
              <a:rPr lang="en"/>
              <a:t>Topic sentences do not have evidence (a quote). These are all </a:t>
            </a:r>
            <a:r>
              <a:rPr lang="en" i="1"/>
              <a:t>your </a:t>
            </a:r>
            <a:r>
              <a:rPr lang="en"/>
              <a:t>words.</a:t>
            </a:r>
          </a:p>
          <a:p>
            <a:pPr lvl="0">
              <a:spcBef>
                <a:spcPts val="0"/>
              </a:spcBef>
              <a:buNone/>
            </a:pPr>
            <a:r>
              <a:rPr lang="en"/>
              <a:t>Topic sentences include an INFERENCE (remember: an educational guess).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T- TOPIC SENTENCE </a:t>
            </a:r>
          </a:p>
          <a:p>
            <a:pPr lvl="0">
              <a:spcBef>
                <a:spcPts val="0"/>
              </a:spcBef>
              <a:buNone/>
            </a:pPr>
            <a:endParaRPr dirty="0"/>
          </a:p>
        </p:txBody>
      </p:sp>
      <p:sp>
        <p:nvSpPr>
          <p:cNvPr id="78" name="Shape 7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Cool. But what is an </a:t>
            </a:r>
            <a:r>
              <a:rPr lang="en" b="1" dirty="0"/>
              <a:t>inference</a:t>
            </a:r>
            <a:r>
              <a:rPr lang="en" dirty="0"/>
              <a:t>?</a:t>
            </a:r>
          </a:p>
          <a:p>
            <a:pPr lvl="0">
              <a:spcBef>
                <a:spcPts val="0"/>
              </a:spcBef>
              <a:buNone/>
            </a:pPr>
            <a:r>
              <a:rPr lang="en" dirty="0"/>
              <a:t>An inference is something that you think is true based on information that you have.</a:t>
            </a:r>
          </a:p>
          <a:p>
            <a:pPr lvl="0">
              <a:spcBef>
                <a:spcPts val="0"/>
              </a:spcBef>
              <a:buNone/>
            </a:pPr>
            <a:r>
              <a:rPr lang="en" dirty="0"/>
              <a:t>An inference is NOT directly written in the text. To make an inference, we use evidence from the text and our prior knowledge. </a:t>
            </a:r>
          </a:p>
          <a:p>
            <a:pPr lvl="0">
              <a:spcBef>
                <a:spcPts val="0"/>
              </a:spcBef>
              <a:buNone/>
            </a:pPr>
            <a:r>
              <a:rPr lang="en" dirty="0"/>
              <a:t>Sometimes we have to “read between the lines.” Authors don’t always tell us everything. We need to use textual evidence and prior knowledge to understand the text better.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T- TOPIC SENTENCE </a:t>
            </a:r>
            <a:endParaRPr lang="en-US" dirty="0"/>
          </a:p>
        </p:txBody>
      </p:sp>
      <p:sp>
        <p:nvSpPr>
          <p:cNvPr id="3" name="Text Placeholder 2"/>
          <p:cNvSpPr>
            <a:spLocks noGrp="1"/>
          </p:cNvSpPr>
          <p:nvPr>
            <p:ph type="body" idx="1"/>
          </p:nvPr>
        </p:nvSpPr>
        <p:spPr/>
        <p:txBody>
          <a:bodyPr/>
          <a:lstStyle/>
          <a:p>
            <a:r>
              <a:rPr lang="en" b="1" dirty="0"/>
              <a:t>State your idea:</a:t>
            </a:r>
            <a:r>
              <a:rPr lang="en" dirty="0"/>
              <a:t> State the idea you had about the text (if you are responding to a specific question, be sure your idea restates the question). THIS IS YOUR TOPIC SENTENCE.</a:t>
            </a:r>
          </a:p>
          <a:p>
            <a:endParaRPr lang="en" dirty="0"/>
          </a:p>
          <a:p>
            <a:r>
              <a:rPr lang="en-US" dirty="0"/>
              <a:t>Our</a:t>
            </a:r>
            <a:r>
              <a:rPr lang="en" dirty="0"/>
              <a:t> Example:</a:t>
            </a:r>
          </a:p>
          <a:p>
            <a:endParaRPr lang="en-US" dirty="0"/>
          </a:p>
        </p:txBody>
      </p:sp>
    </p:spTree>
    <p:extLst>
      <p:ext uri="{BB962C8B-B14F-4D97-AF65-F5344CB8AC3E}">
        <p14:creationId xmlns:p14="http://schemas.microsoft.com/office/powerpoint/2010/main" val="30006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a:p>
            <a:pPr lvl="0">
              <a:spcBef>
                <a:spcPts val="0"/>
              </a:spcBef>
              <a:buNone/>
            </a:pPr>
            <a:endParaRPr/>
          </a:p>
        </p:txBody>
      </p:sp>
      <p:sp>
        <p:nvSpPr>
          <p:cNvPr id="96" name="Shape 9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When we have ideas about what we read, we need to cite </a:t>
            </a:r>
            <a:r>
              <a:rPr lang="en" b="1" dirty="0"/>
              <a:t>textual evidence</a:t>
            </a:r>
            <a:r>
              <a:rPr lang="en" dirty="0"/>
              <a:t> to support our ideas. (WORD-FOR-WORD QUOTES)</a:t>
            </a:r>
          </a:p>
          <a:p>
            <a:pPr lvl="0">
              <a:spcBef>
                <a:spcPts val="0"/>
              </a:spcBef>
              <a:buNone/>
            </a:pPr>
            <a:r>
              <a:rPr lang="en" dirty="0"/>
              <a:t>When we read, we often are asked to answer questions or express our ideas about the text. In order to let people know we aren’t making stuff up, we use textual evidence to support our opinions or answers.</a:t>
            </a:r>
          </a:p>
          <a:p>
            <a:pPr lvl="0">
              <a:spcBef>
                <a:spcPts val="0"/>
              </a:spcBef>
              <a:buNone/>
            </a:pPr>
            <a:r>
              <a:rPr lang="en" dirty="0"/>
              <a:t>Remember, in literature, your answer is always right, </a:t>
            </a:r>
            <a:r>
              <a:rPr lang="en" i="1" dirty="0"/>
              <a:t>if you can defend the answer with textual evidence</a:t>
            </a:r>
            <a:r>
              <a:rPr lang="en"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14" name="Shape 11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When you are “</a:t>
            </a:r>
            <a:r>
              <a:rPr lang="en" b="1"/>
              <a:t>embedding</a:t>
            </a:r>
            <a:r>
              <a:rPr lang="en"/>
              <a:t>” textual evidence, it means that you are incorporating a quote, statistic, or fact directly into the text of a paragraph.</a:t>
            </a:r>
          </a:p>
          <a:p>
            <a:pPr lvl="0">
              <a:spcBef>
                <a:spcPts val="0"/>
              </a:spcBef>
              <a:buNone/>
            </a:pPr>
            <a:r>
              <a:rPr lang="en"/>
              <a:t>Textual evidence is not randomly added to the text of a paragraph.  The paragraph is actually constructed around the supporting evidence and serves to describe the evidence and how it connects to the student’s thesis statement.</a:t>
            </a:r>
          </a:p>
          <a:p>
            <a:pPr lvl="0">
              <a:spcBef>
                <a:spcPts val="0"/>
              </a:spcBef>
              <a:buNone/>
            </a:pPr>
            <a:r>
              <a:rPr lang="en" b="1"/>
              <a:t>Wrong</a:t>
            </a:r>
            <a:r>
              <a:rPr lang="en"/>
              <a:t>: A dog shows loyalty to its owner by following commands. “Cats kill between 1.4 billion and 3.7 billion birds every year in the United States alone, a new report concludes.” Dogs are quick to learn the tricks given by their owners. </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20" name="Shape 12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dirty="0"/>
              <a:t>Better, but weird</a:t>
            </a:r>
            <a:r>
              <a:rPr lang="en" dirty="0"/>
              <a:t>: A dog shows loyalty to its owner by following commands, while cats do not. In the article, “Cats Hate Birds” by Tom Tigerson, Tigerson argues that cats, on the other hand, refuse their owners’ commands by doing reckless acts that go against the humans’ wishes, such as murder.  In fact, “Cats kill between 1.4 billion and 3.7 billion birds” every year. This statistic proves that cats are unloyal. However, dogs are quick to learn the tricks given by their owners…</a:t>
            </a:r>
          </a:p>
          <a:p>
            <a:pPr lvl="0">
              <a:spcBef>
                <a:spcPts val="0"/>
              </a:spcBef>
              <a:buNone/>
            </a:pPr>
            <a:r>
              <a:rPr lang="en" dirty="0"/>
              <a:t>This is a stretch, but do you see where I’m coming from?</a:t>
            </a:r>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38" name="Shape 13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r>
              <a:rPr lang="en" b="1" dirty="0"/>
              <a:t>Good Embedding Example: </a:t>
            </a:r>
            <a:r>
              <a:rPr lang="en" dirty="0"/>
              <a:t> </a:t>
            </a:r>
          </a:p>
          <a:p>
            <a:pPr lvl="0">
              <a:spcBef>
                <a:spcPts val="0"/>
              </a:spcBef>
              <a:buNone/>
            </a:pPr>
            <a:r>
              <a:rPr lang="en" b="1" dirty="0"/>
              <a:t>How does Holden feel about his childhood? </a:t>
            </a:r>
          </a:p>
          <a:p>
            <a:pPr lvl="0">
              <a:spcBef>
                <a:spcPts val="0"/>
              </a:spcBef>
              <a:buClr>
                <a:schemeClr val="dk1"/>
              </a:buClr>
              <a:buSzPct val="61111"/>
              <a:buFont typeface="Arial"/>
              <a:buNone/>
            </a:pPr>
            <a:r>
              <a:rPr lang="en" dirty="0"/>
              <a:t>Holden feels that his childhood was miserable. In fact, before he reveals any other information about himself, he guesses that the reader will be interested in his "lousy childhood" (Salinger 1). The first page emphasizes that Holden views his early years negatively therefore, he avoids discussing that time in his life. </a:t>
            </a:r>
          </a:p>
          <a:p>
            <a:pPr lvl="0">
              <a:spcBef>
                <a:spcPts val="0"/>
              </a:spcBef>
              <a:buNone/>
            </a:pPr>
            <a:endParaRPr dirty="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1752</Words>
  <Application>Microsoft Office PowerPoint</Application>
  <PresentationFormat>On-screen Show (16:9)</PresentationFormat>
  <Paragraphs>99</Paragraphs>
  <Slides>20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Old Standard TT</vt:lpstr>
      <vt:lpstr>paperback</vt:lpstr>
      <vt:lpstr>TIDIDE Writing </vt:lpstr>
      <vt:lpstr>T- TOPIC SENTENCE </vt:lpstr>
      <vt:lpstr>T- TOPIC SENTENCE  </vt:lpstr>
      <vt:lpstr>T- TOPIC SENTENCE  </vt:lpstr>
      <vt:lpstr>T- TOPIC SENTENCE </vt:lpstr>
      <vt:lpstr>I- Important Evidence  </vt:lpstr>
      <vt:lpstr>I- Important Evidence </vt:lpstr>
      <vt:lpstr>I- Important Evidence </vt:lpstr>
      <vt:lpstr>I- Important Evidence </vt:lpstr>
      <vt:lpstr>I- Important Evidence</vt:lpstr>
      <vt:lpstr>I- Important Evidence</vt:lpstr>
      <vt:lpstr>D- Detailed Explanation </vt:lpstr>
      <vt:lpstr>D- Detailed Explanation </vt:lpstr>
      <vt:lpstr>D- Detailed Explanation </vt:lpstr>
      <vt:lpstr>D- Detailed Explanation </vt:lpstr>
      <vt:lpstr>Transition </vt:lpstr>
      <vt:lpstr>E- Ending Sentence </vt:lpstr>
      <vt:lpstr>Imaginary Cat Article- Meow</vt:lpstr>
      <vt:lpstr>Question</vt:lpstr>
      <vt:lpstr>TIDIDE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TIDIDE Writing</dc:title>
  <dc:creator>Lexy Smolko</dc:creator>
  <cp:lastModifiedBy>Chris Marcusky</cp:lastModifiedBy>
  <cp:revision>20</cp:revision>
  <dcterms:modified xsi:type="dcterms:W3CDTF">2019-11-21T15:27:29Z</dcterms:modified>
</cp:coreProperties>
</file>