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78" r:id="rId4"/>
    <p:sldId id="279" r:id="rId5"/>
    <p:sldId id="269" r:id="rId6"/>
    <p:sldId id="280" r:id="rId7"/>
    <p:sldId id="270" r:id="rId8"/>
    <p:sldId id="271" r:id="rId9"/>
    <p:sldId id="272" r:id="rId10"/>
    <p:sldId id="281" r:id="rId11"/>
    <p:sldId id="282" r:id="rId12"/>
    <p:sldId id="289" r:id="rId13"/>
    <p:sldId id="283" r:id="rId14"/>
    <p:sldId id="273" r:id="rId15"/>
    <p:sldId id="285" r:id="rId16"/>
    <p:sldId id="286" r:id="rId17"/>
    <p:sldId id="287" r:id="rId18"/>
    <p:sldId id="288" r:id="rId19"/>
    <p:sldId id="275" r:id="rId20"/>
    <p:sldId id="276" r:id="rId21"/>
    <p:sldId id="290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0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68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29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59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19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96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1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2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3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7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89B79D-1D57-450A-9AB1-B83B56016C00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76015-2698-4B37-96E8-BEDDDE960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5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9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Vocab Unit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Level G, Revised to Pair with Prediction worksheet</a:t>
            </a:r>
          </a:p>
        </p:txBody>
      </p:sp>
    </p:spTree>
    <p:extLst>
      <p:ext uri="{BB962C8B-B14F-4D97-AF65-F5344CB8AC3E}">
        <p14:creationId xmlns:p14="http://schemas.microsoft.com/office/powerpoint/2010/main" val="360464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9C4DC-452F-41A7-A1E7-060B76FA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encomium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79EF9-CE79-4298-8B25-0DE966C4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(n.) a formal expression of praise, a lavish tribute</a:t>
            </a:r>
          </a:p>
        </p:txBody>
      </p:sp>
    </p:spTree>
    <p:extLst>
      <p:ext uri="{BB962C8B-B14F-4D97-AF65-F5344CB8AC3E}">
        <p14:creationId xmlns:p14="http://schemas.microsoft.com/office/powerpoint/2010/main" val="423406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C5AA-7B28-4DAD-B9BF-98A365C47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eschew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292C8-DC0A-4EF6-9720-840B0BB5C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(v.) to avoid, shun, keep away from</a:t>
            </a:r>
          </a:p>
        </p:txBody>
      </p:sp>
    </p:spTree>
    <p:extLst>
      <p:ext uri="{BB962C8B-B14F-4D97-AF65-F5344CB8AC3E}">
        <p14:creationId xmlns:p14="http://schemas.microsoft.com/office/powerpoint/2010/main" val="86087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A1CCC-E5EC-43B4-A3C9-C1A496B95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Day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B0C9DF9-35D3-424C-B2C5-C1CB4C1900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0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25D5-2A10-421C-96A9-BF2D7E464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germane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27481-9C85-4827-B545-BB94A5BA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(adj.) relevant, appropriate, fitting</a:t>
            </a:r>
          </a:p>
        </p:txBody>
      </p:sp>
    </p:spTree>
    <p:extLst>
      <p:ext uri="{BB962C8B-B14F-4D97-AF65-F5344CB8AC3E}">
        <p14:creationId xmlns:p14="http://schemas.microsoft.com/office/powerpoint/2010/main" val="323135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insatiable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152983"/>
            <a:ext cx="8946541" cy="5426439"/>
          </a:xfrm>
        </p:spPr>
        <p:txBody>
          <a:bodyPr>
            <a:normAutofit/>
          </a:bodyPr>
          <a:lstStyle/>
          <a:p>
            <a:pPr marL="0" lvl="0" indent="0">
              <a:lnSpc>
                <a:spcPct val="200000"/>
              </a:lnSpc>
              <a:spcBef>
                <a:spcPts val="0"/>
              </a:spcBef>
              <a:buClrTx/>
              <a:buSzTx/>
              <a:buNone/>
            </a:pPr>
            <a:r>
              <a:rPr lang="en-US" sz="4000" b="1" dirty="0">
                <a:solidFill>
                  <a:srgbClr val="000000"/>
                </a:solidFill>
                <a:ea typeface="+mn-ea"/>
                <a:cs typeface="+mn-cs"/>
              </a:rPr>
              <a:t>(adj.) so great or demanding as not to be satisfied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76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901E-9604-4972-B907-554A2725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intransigent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8687D-D230-4342-8CC0-71AF8A99B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(adj.) refusing to compromise, irreconcilable</a:t>
            </a:r>
          </a:p>
        </p:txBody>
      </p:sp>
    </p:spTree>
    <p:extLst>
      <p:ext uri="{BB962C8B-B14F-4D97-AF65-F5344CB8AC3E}">
        <p14:creationId xmlns:p14="http://schemas.microsoft.com/office/powerpoint/2010/main" val="25400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AB12C-9B01-4FB9-AE34-96FB5F09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invidious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1C32F-D25E-406A-BA15-596B5015D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(adj.) offensive, hateful, tending to cause bitterness and resentment</a:t>
            </a:r>
          </a:p>
        </p:txBody>
      </p:sp>
    </p:spTree>
    <p:extLst>
      <p:ext uri="{BB962C8B-B14F-4D97-AF65-F5344CB8AC3E}">
        <p14:creationId xmlns:p14="http://schemas.microsoft.com/office/powerpoint/2010/main" val="1723078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03CFA-1BE6-4185-9E4C-D9E7CEC3C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725" y="285740"/>
            <a:ext cx="9404723" cy="1400530"/>
          </a:xfrm>
        </p:spPr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largesse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2ACD-EA32-4BDF-98A9-4AB9C17F5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(adj.) generosity in giving; lavish or bountiful</a:t>
            </a:r>
          </a:p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contributions</a:t>
            </a:r>
          </a:p>
        </p:txBody>
      </p:sp>
    </p:spTree>
    <p:extLst>
      <p:ext uri="{BB962C8B-B14F-4D97-AF65-F5344CB8AC3E}">
        <p14:creationId xmlns:p14="http://schemas.microsoft.com/office/powerpoint/2010/main" val="4210838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84A6-5A59-46A5-BF15-9993830E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7030A0"/>
                </a:solidFill>
              </a:rPr>
              <a:t>reconnaisance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E789E-E894-44BE-B9FB-00A88A54F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(n.) a survey made for military purposes; any kind of preliminary inspection or examination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Synonym: scouting expedition</a:t>
            </a:r>
          </a:p>
        </p:txBody>
      </p:sp>
    </p:spTree>
    <p:extLst>
      <p:ext uri="{BB962C8B-B14F-4D97-AF65-F5344CB8AC3E}">
        <p14:creationId xmlns:p14="http://schemas.microsoft.com/office/powerpoint/2010/main" val="1798410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substantiate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381" y="1288420"/>
            <a:ext cx="8946541" cy="514236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>
                <a:solidFill>
                  <a:srgbClr val="000000"/>
                </a:solidFill>
                <a:latin typeface="+mn-lt"/>
              </a:rPr>
              <a:t>(v.) to establish by evidence, prove; to give concrete or substantial form to; verify; confirm</a:t>
            </a: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616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acquisitive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28262"/>
            <a:ext cx="8946541" cy="46177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DE8147"/>
                </a:solidFill>
              </a:rPr>
              <a:t> </a:t>
            </a:r>
            <a:r>
              <a:rPr lang="en-US" sz="4000" b="1" dirty="0">
                <a:solidFill>
                  <a:srgbClr val="000000"/>
                </a:solidFill>
              </a:rPr>
              <a:t>(adj.) able to get and retain ideas or information; concerned with acquiring wealth or property; greedy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b="1" dirty="0">
              <a:solidFill>
                <a:srgbClr val="DE8147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4954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taciturn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9214"/>
            <a:ext cx="8946541" cy="504918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4000" b="1" dirty="0">
                <a:solidFill>
                  <a:srgbClr val="000000"/>
                </a:solidFill>
                <a:latin typeface="+mn-lt"/>
              </a:rPr>
              <a:t>(adj.) habitually quiet or silent; inclined to talk very little; quiet</a:t>
            </a:r>
          </a:p>
          <a:p>
            <a:pPr>
              <a:lnSpc>
                <a:spcPct val="200000"/>
              </a:lnSpc>
            </a:pPr>
            <a:endParaRPr lang="en-US" sz="2800" b="1" dirty="0">
              <a:solidFill>
                <a:srgbClr val="000000"/>
              </a:solidFill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8707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A097-D054-44E8-9140-AF5DF2ED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temporize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5DC84-8665-487B-9AD9-9B8893DDA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(v) To </a:t>
            </a:r>
            <a:r>
              <a:rPr lang="en-US" sz="4800" dirty="0">
                <a:solidFill>
                  <a:schemeClr val="bg1"/>
                </a:solidFill>
              </a:rPr>
              <a:t>stall or act evasively in order to gain time, avoid a confrontation. or postpone a decision</a:t>
            </a:r>
          </a:p>
        </p:txBody>
      </p:sp>
    </p:spTree>
    <p:extLst>
      <p:ext uri="{BB962C8B-B14F-4D97-AF65-F5344CB8AC3E}">
        <p14:creationId xmlns:p14="http://schemas.microsoft.com/office/powerpoint/2010/main" val="1774669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tenable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14204"/>
            <a:ext cx="8946541" cy="503419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>
                <a:solidFill>
                  <a:srgbClr val="000000"/>
                </a:solidFill>
                <a:latin typeface="+mn-lt"/>
              </a:rPr>
              <a:t>(adj.) capable of being held or defended; defensible </a:t>
            </a:r>
          </a:p>
          <a:p>
            <a:pPr marL="0" indent="0">
              <a:lnSpc>
                <a:spcPct val="200000"/>
              </a:lnSpc>
              <a:buNone/>
            </a:pPr>
            <a:endParaRPr lang="en-US" sz="4000" b="1" dirty="0">
              <a:solidFill>
                <a:srgbClr val="000000"/>
              </a:solidFill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4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115B-40E1-4354-A807-FB044F16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arrogate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0F6BF-8A34-41BE-B9D3-84A41D30D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(v.) to claim or take without right, lay claim to, seize</a:t>
            </a:r>
          </a:p>
        </p:txBody>
      </p:sp>
    </p:spTree>
    <p:extLst>
      <p:ext uri="{BB962C8B-B14F-4D97-AF65-F5344CB8AC3E}">
        <p14:creationId xmlns:p14="http://schemas.microsoft.com/office/powerpoint/2010/main" val="387707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BCE5-E5EB-44D8-B979-972F2BD0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banal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295D4-C478-4FBB-A4BE-082878B3F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>(adj.) hackneyed, trite, commonplace; boring because it contains nothing new and lacks originality</a:t>
            </a:r>
          </a:p>
          <a:p>
            <a:r>
              <a:rPr lang="en-US" sz="3200" b="1" dirty="0">
                <a:solidFill>
                  <a:srgbClr val="000000"/>
                </a:solidFill>
                <a:latin typeface="+mn-lt"/>
              </a:rPr>
              <a:t>Synonyms: corny, unoriginal, bland, dull,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  <a:latin typeface="+mn-lt"/>
              </a:rPr>
              <a:t>boring, stale, stupid, insipid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984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belabor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4086"/>
            <a:ext cx="8946541" cy="485431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4000" b="1" dirty="0">
                <a:solidFill>
                  <a:srgbClr val="000000"/>
                </a:solidFill>
              </a:rPr>
              <a:t>(v.) to work on excessively, to thrash soundly; overwork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471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F94C4-A2F8-485E-9906-461CAA72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carping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EF326-CA5F-4D2A-B31F-2EBF79D8C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(adj.) tending to find fault, especially in a petty, nasty, or hairsplitting way;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(n.) petty nagging; criticism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7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coherent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4066"/>
            <a:ext cx="8946541" cy="482433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>
                <a:solidFill>
                  <a:srgbClr val="000000"/>
                </a:solidFill>
              </a:rPr>
              <a:t>(adj.) holding or sticking together; making a logical whole; comprehensible, meaningful</a:t>
            </a:r>
          </a:p>
        </p:txBody>
      </p:sp>
    </p:spTree>
    <p:extLst>
      <p:ext uri="{BB962C8B-B14F-4D97-AF65-F5344CB8AC3E}">
        <p14:creationId xmlns:p14="http://schemas.microsoft.com/office/powerpoint/2010/main" val="845732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congeal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8978"/>
            <a:ext cx="8946541" cy="468942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DE8147"/>
                </a:solidFill>
                <a:latin typeface="+mn-lt"/>
              </a:rPr>
              <a:t> </a:t>
            </a:r>
            <a:r>
              <a:rPr lang="en-US" sz="4000" b="1" dirty="0">
                <a:solidFill>
                  <a:srgbClr val="000000"/>
                </a:solidFill>
                <a:latin typeface="+mn-lt"/>
              </a:rPr>
              <a:t>(v.) to change from liquid to solid, thicken; to make inflexible or rigid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37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emulate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74164"/>
            <a:ext cx="8946541" cy="49742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rgbClr val="DE8147"/>
                </a:solidFill>
                <a:latin typeface="Wingdings" panose="05000000000000000000" pitchFamily="2" charset="2"/>
              </a:rPr>
              <a:t> </a:t>
            </a:r>
            <a:r>
              <a:rPr lang="en-US" sz="4000" dirty="0">
                <a:solidFill>
                  <a:srgbClr val="000000"/>
                </a:solidFill>
              </a:rPr>
              <a:t>(</a:t>
            </a:r>
            <a:r>
              <a:rPr lang="en-US" sz="4000" b="1" dirty="0">
                <a:solidFill>
                  <a:srgbClr val="000000"/>
                </a:solidFill>
              </a:rPr>
              <a:t>v.) to imitate with the intent of equaling or surpassing the model; copy, mimic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5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387</TotalTime>
  <Words>362</Words>
  <Application>Microsoft Office PowerPoint</Application>
  <PresentationFormat>Widescreen</PresentationFormat>
  <Paragraphs>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Wingdings</vt:lpstr>
      <vt:lpstr>Wingdings 3</vt:lpstr>
      <vt:lpstr>Ion</vt:lpstr>
      <vt:lpstr>Vocab Unit 1</vt:lpstr>
      <vt:lpstr>acquisitive</vt:lpstr>
      <vt:lpstr>arrogate</vt:lpstr>
      <vt:lpstr>banal</vt:lpstr>
      <vt:lpstr>belabor</vt:lpstr>
      <vt:lpstr>carping</vt:lpstr>
      <vt:lpstr>coherent</vt:lpstr>
      <vt:lpstr>congeal</vt:lpstr>
      <vt:lpstr>emulate</vt:lpstr>
      <vt:lpstr>encomium</vt:lpstr>
      <vt:lpstr>eschew</vt:lpstr>
      <vt:lpstr>Day 2</vt:lpstr>
      <vt:lpstr>germane</vt:lpstr>
      <vt:lpstr>insatiable</vt:lpstr>
      <vt:lpstr>intransigent</vt:lpstr>
      <vt:lpstr>invidious</vt:lpstr>
      <vt:lpstr>largesse</vt:lpstr>
      <vt:lpstr>reconnaisance</vt:lpstr>
      <vt:lpstr>substantiate</vt:lpstr>
      <vt:lpstr>taciturn</vt:lpstr>
      <vt:lpstr>temporize</vt:lpstr>
      <vt:lpstr>tenable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Unit 1</dc:title>
  <dc:creator>Debra Roberts</dc:creator>
  <cp:lastModifiedBy>Chris Marcusky</cp:lastModifiedBy>
  <cp:revision>16</cp:revision>
  <dcterms:created xsi:type="dcterms:W3CDTF">2018-08-22T17:20:43Z</dcterms:created>
  <dcterms:modified xsi:type="dcterms:W3CDTF">2019-08-05T18:30:34Z</dcterms:modified>
</cp:coreProperties>
</file>